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5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299B6-274F-4D05-A51B-AE38544599B7}" type="datetimeFigureOut">
              <a:rPr lang="en-GB" smtClean="0"/>
              <a:pPr/>
              <a:t>06/09/2013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0C641-2B0C-4B37-8DC4-C5C35AE2A47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Parents budget and lifestyle will influence the choice of equipment.  It is always important however, for new equipment to have safety labels, to be kept hygienic and for it to be checked regularly.</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are available in different shapes and sizes.  Because babies can see out of them they will usually play happily with toys or enjoy pulling themselves up and walking around the edge. </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Can be used from abut 6 months when a baby can sit unaided.</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maintain contact between the parent and chid when they are not in the same room.  </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can be used from birth. </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a:t>
            </a:r>
            <a:r>
              <a:rPr lang="en-GB" dirty="0" smtClean="0">
                <a:latin typeface="Comic Sans MS" pitchFamily="66" charset="0"/>
              </a:rPr>
              <a:t>hese are useful when visiting people or for holidays.</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Comic Sans MS" pitchFamily="66" charset="0"/>
              </a:rPr>
              <a:t>Pillows</a:t>
            </a:r>
          </a:p>
          <a:p>
            <a:r>
              <a:rPr lang="en-GB" dirty="0" smtClean="0">
                <a:latin typeface="Comic Sans MS" pitchFamily="66" charset="0"/>
              </a:rPr>
              <a:t>Mattress</a:t>
            </a:r>
          </a:p>
          <a:p>
            <a:r>
              <a:rPr lang="en-GB" dirty="0" smtClean="0">
                <a:latin typeface="Comic Sans MS" pitchFamily="66" charset="0"/>
              </a:rPr>
              <a:t>Blankets</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are strapped to the body allowing the child to be carried indoors and out, they will enjoy the close physical contact.  Positions for the baby include front back or hip.  They leave the hands free but should not be used whilst carrying out potentially dangerous activities </a:t>
            </a:r>
            <a:r>
              <a:rPr lang="en-GB" dirty="0" err="1" smtClean="0">
                <a:latin typeface="Comic Sans MS" pitchFamily="66" charset="0"/>
              </a:rPr>
              <a:t>eg</a:t>
            </a:r>
            <a:r>
              <a:rPr lang="en-GB" dirty="0" smtClean="0">
                <a:latin typeface="Comic Sans MS" pitchFamily="66" charset="0"/>
              </a:rPr>
              <a:t> cooking.  Care should be taken to adjust the straps correctly, thus avoiding back strain.  They are suitable from birth to 13kg.</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are suitable for babies who can sit unaided are especially useful for outdoor use, the frame is made from lightweight metal and may have attachable bags, sun canopies or rain shields.  As the name suggests they are carried on the back.</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Comic Sans MS" pitchFamily="66" charset="0"/>
              </a:rPr>
              <a:t>The following criteria are important when choosing </a:t>
            </a:r>
          </a:p>
          <a:p>
            <a:r>
              <a:rPr lang="en-GB" dirty="0" smtClean="0">
                <a:latin typeface="Comic Sans MS" pitchFamily="66" charset="0"/>
              </a:rPr>
              <a:t>Brakes</a:t>
            </a:r>
          </a:p>
          <a:p>
            <a:r>
              <a:rPr lang="en-GB" dirty="0" smtClean="0">
                <a:latin typeface="Comic Sans MS" pitchFamily="66" charset="0"/>
              </a:rPr>
              <a:t>Suspensions</a:t>
            </a:r>
          </a:p>
          <a:p>
            <a:r>
              <a:rPr lang="en-GB" dirty="0" smtClean="0">
                <a:latin typeface="Comic Sans MS" pitchFamily="66" charset="0"/>
              </a:rPr>
              <a:t>Sturdiness</a:t>
            </a:r>
          </a:p>
          <a:p>
            <a:r>
              <a:rPr lang="en-GB" dirty="0" smtClean="0">
                <a:latin typeface="Comic Sans MS" pitchFamily="66" charset="0"/>
              </a:rPr>
              <a:t>Storage size</a:t>
            </a:r>
          </a:p>
          <a:p>
            <a:r>
              <a:rPr lang="en-GB" dirty="0" smtClean="0">
                <a:latin typeface="Comic Sans MS" pitchFamily="66" charset="0"/>
              </a:rPr>
              <a:t>Ease of us</a:t>
            </a:r>
          </a:p>
          <a:p>
            <a:r>
              <a:rPr lang="en-GB" dirty="0" smtClean="0">
                <a:latin typeface="Comic Sans MS" pitchFamily="66" charset="0"/>
              </a:rPr>
              <a:t>Weather resistance</a:t>
            </a:r>
          </a:p>
          <a:p>
            <a:r>
              <a:rPr lang="en-GB" dirty="0" smtClean="0">
                <a:latin typeface="Comic Sans MS" pitchFamily="66" charset="0"/>
              </a:rPr>
              <a:t>New or second hand</a:t>
            </a:r>
          </a:p>
          <a:p>
            <a:r>
              <a:rPr lang="en-GB" dirty="0" smtClean="0">
                <a:latin typeface="Comic Sans MS" pitchFamily="66" charset="0"/>
              </a:rPr>
              <a:t>Accessories available</a:t>
            </a:r>
          </a:p>
          <a:p>
            <a:r>
              <a:rPr lang="en-GB" dirty="0" smtClean="0">
                <a:latin typeface="Comic Sans MS" pitchFamily="66" charset="0"/>
              </a:rPr>
              <a:t>Ease of pushing and steering</a:t>
            </a:r>
          </a:p>
          <a:p>
            <a:r>
              <a:rPr lang="en-GB" dirty="0" smtClean="0">
                <a:latin typeface="Comic Sans MS" pitchFamily="66" charset="0"/>
              </a:rPr>
              <a:t>Versatility</a:t>
            </a:r>
          </a:p>
          <a:p>
            <a:r>
              <a:rPr lang="en-GB" dirty="0" smtClean="0">
                <a:latin typeface="Comic Sans MS" pitchFamily="66" charset="0"/>
              </a:rPr>
              <a:t>Comfort</a:t>
            </a:r>
          </a:p>
          <a:p>
            <a:r>
              <a:rPr lang="en-GB" dirty="0" smtClean="0">
                <a:latin typeface="Comic Sans MS" pitchFamily="66" charset="0"/>
              </a:rPr>
              <a:t>Ease of folding</a:t>
            </a:r>
          </a:p>
          <a:p>
            <a:r>
              <a:rPr lang="en-GB" dirty="0" smtClean="0">
                <a:latin typeface="Comic Sans MS" pitchFamily="66" charset="0"/>
              </a:rPr>
              <a:t>Handle height</a:t>
            </a:r>
          </a:p>
          <a:p>
            <a:r>
              <a:rPr lang="en-GB" dirty="0" smtClean="0">
                <a:latin typeface="Comic Sans MS" pitchFamily="66" charset="0"/>
              </a:rPr>
              <a:t>Weight</a:t>
            </a:r>
          </a:p>
          <a:p>
            <a:r>
              <a:rPr lang="en-GB" dirty="0" smtClean="0">
                <a:latin typeface="Comic Sans MS" pitchFamily="66" charset="0"/>
              </a:rPr>
              <a:t>Tyres and wheels</a:t>
            </a:r>
          </a:p>
          <a:p>
            <a:r>
              <a:rPr lang="en-GB" dirty="0" smtClean="0">
                <a:latin typeface="Comic Sans MS" pitchFamily="66" charset="0"/>
              </a:rPr>
              <a:t>Stability</a:t>
            </a:r>
          </a:p>
          <a:p>
            <a:r>
              <a:rPr lang="en-GB" dirty="0" smtClean="0">
                <a:latin typeface="Comic Sans MS" pitchFamily="66" charset="0"/>
              </a:rPr>
              <a:t>Style and colour</a:t>
            </a:r>
          </a:p>
          <a:p>
            <a:r>
              <a:rPr lang="en-GB" dirty="0" smtClean="0">
                <a:latin typeface="Comic Sans MS" pitchFamily="66" charset="0"/>
              </a:rPr>
              <a:t>Safety </a:t>
            </a:r>
          </a:p>
          <a:p>
            <a:r>
              <a:rPr lang="en-GB" dirty="0" smtClean="0">
                <a:latin typeface="Comic Sans MS" pitchFamily="66" charset="0"/>
              </a:rPr>
              <a:t>Age range </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are sturdy platforms with out without small seats, which attach to buggies, prams and pushchairs so that toddlers can be transported.</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Walking reins should be used for toddlers they assist in the control of energetic toddlers and prevent them from falling.</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Comic Sans MS" pitchFamily="66" charset="0"/>
              </a:rPr>
              <a:t>Including </a:t>
            </a:r>
          </a:p>
          <a:p>
            <a:r>
              <a:rPr lang="en-GB" dirty="0" smtClean="0">
                <a:latin typeface="Comic Sans MS" pitchFamily="66" charset="0"/>
              </a:rPr>
              <a:t>Sunshades</a:t>
            </a:r>
          </a:p>
          <a:p>
            <a:r>
              <a:rPr lang="en-GB" dirty="0" smtClean="0">
                <a:latin typeface="Comic Sans MS" pitchFamily="66" charset="0"/>
              </a:rPr>
              <a:t>Seat belt adjuster</a:t>
            </a:r>
          </a:p>
          <a:p>
            <a:r>
              <a:rPr lang="en-GB" dirty="0" smtClean="0">
                <a:latin typeface="Comic Sans MS" pitchFamily="66" charset="0"/>
              </a:rPr>
              <a:t>Booster seats</a:t>
            </a:r>
          </a:p>
          <a:p>
            <a:r>
              <a:rPr lang="en-GB" dirty="0" smtClean="0">
                <a:latin typeface="Comic Sans MS" pitchFamily="66" charset="0"/>
              </a:rPr>
              <a:t>Seat belt cushions</a:t>
            </a:r>
          </a:p>
          <a:p>
            <a:r>
              <a:rPr lang="en-GB" dirty="0" smtClean="0">
                <a:latin typeface="Comic Sans MS" pitchFamily="66" charset="0"/>
              </a:rPr>
              <a:t>Bottle and food warmers</a:t>
            </a:r>
          </a:p>
          <a:p>
            <a:r>
              <a:rPr lang="en-GB" dirty="0" smtClean="0">
                <a:latin typeface="Comic Sans MS" pitchFamily="66" charset="0"/>
              </a:rPr>
              <a:t>Seat back protectors</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These are suitable for babies up to about 6 months who enjoy the movement they allow.  They are easily transportable around the home and toys can be attached to them.  They should only be used for short period of time and never placed anywhere other than the floor.  Babies should never be left in them unattended.</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This fits in a doorway or stand allows babies to move their arms and legs freely.  They can be used from approx 4 months until the baby can walk.</a:t>
            </a:r>
          </a:p>
          <a:p>
            <a:endParaRPr lang="en-GB" dirty="0"/>
          </a:p>
        </p:txBody>
      </p:sp>
      <p:sp>
        <p:nvSpPr>
          <p:cNvPr id="4" name="Slide Number Placeholder 3"/>
          <p:cNvSpPr>
            <a:spLocks noGrp="1"/>
          </p:cNvSpPr>
          <p:nvPr>
            <p:ph type="sldNum" sz="quarter" idx="10"/>
          </p:nvPr>
        </p:nvSpPr>
        <p:spPr/>
        <p:txBody>
          <a:bodyPr/>
          <a:lstStyle/>
          <a:p>
            <a:fld id="{DAD0C641-2B0C-4B37-8DC4-C5C35AE2A473}"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EA686-27F8-4E1B-9C6B-874DAD2251D7}" type="datetimeFigureOut">
              <a:rPr lang="en-GB" smtClean="0"/>
              <a:pPr/>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FA8CCE-B27F-44EC-9207-3F1BD537CE1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EA686-27F8-4E1B-9C6B-874DAD2251D7}" type="datetimeFigureOut">
              <a:rPr lang="en-GB" smtClean="0"/>
              <a:pPr/>
              <a:t>06/09/2013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A8CCE-B27F-44EC-9207-3F1BD537CE1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Comic Sans MS" pitchFamily="66" charset="0"/>
              </a:rPr>
              <a:t>Learning Objective: to understand what equipment a baby needs in the first year of</a:t>
            </a:r>
            <a:endParaRPr lang="en-GB" dirty="0">
              <a:latin typeface="Comic Sans MS" pitchFamily="66" charset="0"/>
            </a:endParaRPr>
          </a:p>
        </p:txBody>
      </p:sp>
      <p:sp>
        <p:nvSpPr>
          <p:cNvPr id="3" name="Subtitle 2"/>
          <p:cNvSpPr>
            <a:spLocks noGrp="1"/>
          </p:cNvSpPr>
          <p:nvPr>
            <p:ph type="subTitle" idx="1"/>
          </p:nvPr>
        </p:nvSpPr>
        <p:spPr/>
        <p:txBody>
          <a:bodyPr/>
          <a:lstStyle/>
          <a:p>
            <a:endParaRPr lang="en-GB"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Bouncing cradle </a:t>
            </a:r>
            <a:endParaRPr lang="en-GB" dirty="0">
              <a:latin typeface="Comic Sans MS" pitchFamily="66" charset="0"/>
            </a:endParaRPr>
          </a:p>
        </p:txBody>
      </p:sp>
      <p:pic>
        <p:nvPicPr>
          <p:cNvPr id="4" name="Content Placeholder 3" descr="bouncing cradle.jpg"/>
          <p:cNvPicPr>
            <a:picLocks noGrp="1" noChangeAspect="1"/>
          </p:cNvPicPr>
          <p:nvPr>
            <p:ph idx="1"/>
          </p:nvPr>
        </p:nvPicPr>
        <p:blipFill>
          <a:blip r:embed="rId3" cstate="print"/>
          <a:stretch>
            <a:fillRect/>
          </a:stretch>
        </p:blipFill>
        <p:spPr>
          <a:xfrm>
            <a:off x="2699792" y="1700808"/>
            <a:ext cx="3276377" cy="390044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Baby Bouncer</a:t>
            </a:r>
            <a:endParaRPr lang="en-GB" dirty="0">
              <a:latin typeface="Comic Sans MS" pitchFamily="66" charset="0"/>
            </a:endParaRPr>
          </a:p>
        </p:txBody>
      </p:sp>
      <p:pic>
        <p:nvPicPr>
          <p:cNvPr id="4" name="Content Placeholder 3" descr="baby bouncer.jpg"/>
          <p:cNvPicPr>
            <a:picLocks noGrp="1" noChangeAspect="1"/>
          </p:cNvPicPr>
          <p:nvPr>
            <p:ph idx="1"/>
          </p:nvPr>
        </p:nvPicPr>
        <p:blipFill>
          <a:blip r:embed="rId3" cstate="print"/>
          <a:stretch>
            <a:fillRect/>
          </a:stretch>
        </p:blipFill>
        <p:spPr>
          <a:xfrm>
            <a:off x="3059832" y="1916832"/>
            <a:ext cx="3132361" cy="3729001"/>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Play Pens </a:t>
            </a:r>
            <a:endParaRPr lang="en-GB" dirty="0">
              <a:latin typeface="Comic Sans MS" pitchFamily="66" charset="0"/>
            </a:endParaRPr>
          </a:p>
        </p:txBody>
      </p:sp>
      <p:pic>
        <p:nvPicPr>
          <p:cNvPr id="4" name="Content Placeholder 3" descr="playpen.jpg"/>
          <p:cNvPicPr>
            <a:picLocks noGrp="1" noChangeAspect="1"/>
          </p:cNvPicPr>
          <p:nvPr>
            <p:ph idx="1"/>
          </p:nvPr>
        </p:nvPicPr>
        <p:blipFill>
          <a:blip r:embed="rId3" cstate="print"/>
          <a:stretch>
            <a:fillRect/>
          </a:stretch>
        </p:blipFill>
        <p:spPr>
          <a:xfrm>
            <a:off x="3131840" y="2060848"/>
            <a:ext cx="3132361" cy="374557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Reclining Chair </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Are available for feeding infants </a:t>
            </a:r>
            <a:endParaRPr lang="en-GB"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High Chair</a:t>
            </a:r>
            <a:endParaRPr lang="en-GB" dirty="0">
              <a:latin typeface="Comic Sans MS" pitchFamily="66" charset="0"/>
            </a:endParaRPr>
          </a:p>
        </p:txBody>
      </p:sp>
      <p:pic>
        <p:nvPicPr>
          <p:cNvPr id="4" name="Content Placeholder 3" descr="high chair.jpg"/>
          <p:cNvPicPr>
            <a:picLocks noGrp="1" noChangeAspect="1"/>
          </p:cNvPicPr>
          <p:nvPr>
            <p:ph idx="1"/>
          </p:nvPr>
        </p:nvPicPr>
        <p:blipFill>
          <a:blip r:embed="rId3" cstate="print"/>
          <a:stretch>
            <a:fillRect/>
          </a:stretch>
        </p:blipFill>
        <p:spPr>
          <a:xfrm>
            <a:off x="3275856" y="1988840"/>
            <a:ext cx="2700313" cy="3228946"/>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Baby Monitors </a:t>
            </a:r>
            <a:endParaRPr lang="en-GB" dirty="0">
              <a:latin typeface="Comic Sans MS" pitchFamily="66" charset="0"/>
            </a:endParaRPr>
          </a:p>
        </p:txBody>
      </p:sp>
      <p:pic>
        <p:nvPicPr>
          <p:cNvPr id="4" name="Content Placeholder 3" descr="baby monitor.jpg"/>
          <p:cNvPicPr>
            <a:picLocks noGrp="1" noChangeAspect="1"/>
          </p:cNvPicPr>
          <p:nvPr>
            <p:ph idx="1"/>
          </p:nvPr>
        </p:nvPicPr>
        <p:blipFill>
          <a:blip r:embed="rId3" cstate="print"/>
          <a:stretch>
            <a:fillRect/>
          </a:stretch>
        </p:blipFill>
        <p:spPr>
          <a:xfrm>
            <a:off x="3131840" y="1700808"/>
            <a:ext cx="3276377" cy="390044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Cots</a:t>
            </a:r>
            <a:endParaRPr lang="en-GB" dirty="0">
              <a:latin typeface="Comic Sans MS" pitchFamily="66" charset="0"/>
            </a:endParaRPr>
          </a:p>
        </p:txBody>
      </p:sp>
      <p:pic>
        <p:nvPicPr>
          <p:cNvPr id="4" name="Content Placeholder 3" descr="cot.jpg"/>
          <p:cNvPicPr>
            <a:picLocks noGrp="1" noChangeAspect="1"/>
          </p:cNvPicPr>
          <p:nvPr>
            <p:ph idx="1"/>
          </p:nvPr>
        </p:nvPicPr>
        <p:blipFill>
          <a:blip r:embed="rId3" cstate="print"/>
          <a:stretch>
            <a:fillRect/>
          </a:stretch>
        </p:blipFill>
        <p:spPr>
          <a:xfrm>
            <a:off x="2987824" y="2204864"/>
            <a:ext cx="2628305" cy="292033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	</a:t>
            </a:r>
            <a:r>
              <a:rPr lang="en-GB" dirty="0" smtClean="0">
                <a:latin typeface="Comic Sans MS" pitchFamily="66" charset="0"/>
              </a:rPr>
              <a:t>Travel Cots </a:t>
            </a:r>
            <a:endParaRPr lang="en-GB" dirty="0">
              <a:latin typeface="Comic Sans MS" pitchFamily="66" charset="0"/>
            </a:endParaRPr>
          </a:p>
        </p:txBody>
      </p:sp>
      <p:pic>
        <p:nvPicPr>
          <p:cNvPr id="4" name="Content Placeholder 3" descr="travel cot.jpg"/>
          <p:cNvPicPr>
            <a:picLocks noGrp="1" noChangeAspect="1"/>
          </p:cNvPicPr>
          <p:nvPr>
            <p:ph idx="1"/>
          </p:nvPr>
        </p:nvPicPr>
        <p:blipFill>
          <a:blip r:embed="rId3" cstate="print"/>
          <a:stretch>
            <a:fillRect/>
          </a:stretch>
        </p:blipFill>
        <p:spPr>
          <a:xfrm>
            <a:off x="2627784" y="836712"/>
            <a:ext cx="4572521" cy="544347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Other </a:t>
            </a:r>
            <a:endParaRPr lang="en-GB" dirty="0">
              <a:latin typeface="Comic Sans MS" pitchFamily="66" charset="0"/>
            </a:endParaRPr>
          </a:p>
        </p:txBody>
      </p:sp>
      <p:pic>
        <p:nvPicPr>
          <p:cNvPr id="4" name="Content Placeholder 3" descr="mattress.jpg"/>
          <p:cNvPicPr>
            <a:picLocks noGrp="1" noChangeAspect="1"/>
          </p:cNvPicPr>
          <p:nvPr>
            <p:ph idx="1"/>
          </p:nvPr>
        </p:nvPicPr>
        <p:blipFill>
          <a:blip r:embed="rId3" cstate="print"/>
          <a:stretch>
            <a:fillRect/>
          </a:stretch>
        </p:blipFill>
        <p:spPr>
          <a:xfrm>
            <a:off x="2915816" y="1772816"/>
            <a:ext cx="3276377" cy="390044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Task</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Create a collage of the pieces of equipment that you think a baby would need.</a:t>
            </a:r>
          </a:p>
          <a:p>
            <a:endParaRPr lang="en-GB" dirty="0" smtClean="0">
              <a:latin typeface="Comic Sans MS" pitchFamily="66" charset="0"/>
            </a:endParaRPr>
          </a:p>
          <a:p>
            <a:r>
              <a:rPr lang="en-GB" dirty="0" smtClean="0">
                <a:latin typeface="Comic Sans MS" pitchFamily="66" charset="0"/>
              </a:rPr>
              <a:t>Make a note of the prices of these items as we will need them later</a:t>
            </a:r>
            <a:endParaRPr lang="en-GB"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Starter</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List as many pieces of equipment that you can that you think a baby would need.</a:t>
            </a:r>
            <a:endParaRPr lang="en-GB"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Homework - Exam Question </a:t>
            </a:r>
            <a:endParaRPr lang="en-GB" dirty="0">
              <a:latin typeface="Comic Sans MS" pitchFamily="66"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Comic Sans MS" pitchFamily="66" charset="0"/>
              </a:rPr>
              <a:t>Suggest, with reasons, two points to consider when choosing each of these pieces of equipment.</a:t>
            </a:r>
          </a:p>
          <a:p>
            <a:r>
              <a:rPr lang="en-GB" dirty="0" smtClean="0">
                <a:latin typeface="Comic Sans MS" pitchFamily="66" charset="0"/>
              </a:rPr>
              <a:t> </a:t>
            </a:r>
          </a:p>
          <a:p>
            <a:r>
              <a:rPr lang="en-GB" dirty="0" smtClean="0">
                <a:latin typeface="Comic Sans MS" pitchFamily="66" charset="0"/>
              </a:rPr>
              <a:t>Cot</a:t>
            </a:r>
          </a:p>
          <a:p>
            <a:r>
              <a:rPr lang="en-GB" dirty="0" smtClean="0">
                <a:latin typeface="Comic Sans MS" pitchFamily="66" charset="0"/>
              </a:rPr>
              <a:t> </a:t>
            </a:r>
          </a:p>
          <a:p>
            <a:r>
              <a:rPr lang="en-GB" dirty="0" smtClean="0">
                <a:latin typeface="Comic Sans MS" pitchFamily="66" charset="0"/>
              </a:rPr>
              <a:t>Pram</a:t>
            </a:r>
          </a:p>
          <a:p>
            <a:r>
              <a:rPr lang="en-GB" dirty="0" smtClean="0">
                <a:latin typeface="Comic Sans MS" pitchFamily="66" charset="0"/>
              </a:rPr>
              <a:t> </a:t>
            </a:r>
          </a:p>
          <a:p>
            <a:r>
              <a:rPr lang="en-GB" dirty="0" smtClean="0">
                <a:latin typeface="Comic Sans MS" pitchFamily="66" charset="0"/>
              </a:rPr>
              <a:t>Highchair</a:t>
            </a:r>
          </a:p>
          <a:p>
            <a:r>
              <a:rPr lang="en-GB" dirty="0" smtClean="0">
                <a:latin typeface="Comic Sans MS" pitchFamily="66" charset="0"/>
              </a:rPr>
              <a:t> </a:t>
            </a:r>
          </a:p>
          <a:p>
            <a:r>
              <a:rPr lang="en-GB" dirty="0" smtClean="0">
                <a:latin typeface="Comic Sans MS" pitchFamily="66" charset="0"/>
              </a:rPr>
              <a:t>(6 marks)</a:t>
            </a:r>
            <a:endParaRPr lang="en-GB"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afety labels.jpg"/>
          <p:cNvPicPr>
            <a:picLocks noGrp="1" noChangeAspect="1"/>
          </p:cNvPicPr>
          <p:nvPr>
            <p:ph idx="1"/>
          </p:nvPr>
        </p:nvPicPr>
        <p:blipFill>
          <a:blip r:embed="rId3" cstate="print"/>
          <a:stretch>
            <a:fillRect/>
          </a:stretch>
        </p:blipFill>
        <p:spPr>
          <a:xfrm>
            <a:off x="2987824" y="1916832"/>
            <a:ext cx="3073871" cy="400318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Baby slings </a:t>
            </a:r>
            <a:endParaRPr lang="en-GB" dirty="0">
              <a:latin typeface="Comic Sans MS" pitchFamily="66" charset="0"/>
            </a:endParaRPr>
          </a:p>
        </p:txBody>
      </p:sp>
      <p:sp>
        <p:nvSpPr>
          <p:cNvPr id="3" name="Content Placeholder 2"/>
          <p:cNvSpPr>
            <a:spLocks noGrp="1"/>
          </p:cNvSpPr>
          <p:nvPr>
            <p:ph idx="1"/>
          </p:nvPr>
        </p:nvSpPr>
        <p:spPr/>
        <p:txBody>
          <a:bodyPr>
            <a:normAutofit/>
          </a:bodyPr>
          <a:lstStyle/>
          <a:p>
            <a:endParaRPr lang="en-GB" dirty="0">
              <a:latin typeface="Comic Sans MS" pitchFamily="66" charset="0"/>
            </a:endParaRPr>
          </a:p>
        </p:txBody>
      </p:sp>
      <p:pic>
        <p:nvPicPr>
          <p:cNvPr id="4" name="Picture 3" descr="baby sling.jpg"/>
          <p:cNvPicPr>
            <a:picLocks noChangeAspect="1"/>
          </p:cNvPicPr>
          <p:nvPr/>
        </p:nvPicPr>
        <p:blipFill>
          <a:blip r:embed="rId3" cstate="print"/>
          <a:stretch>
            <a:fillRect/>
          </a:stretch>
        </p:blipFill>
        <p:spPr>
          <a:xfrm>
            <a:off x="2699792" y="1484784"/>
            <a:ext cx="3960440" cy="47148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Back Carriers </a:t>
            </a:r>
            <a:endParaRPr lang="en-GB" dirty="0">
              <a:latin typeface="Comic Sans MS" pitchFamily="66" charset="0"/>
            </a:endParaRPr>
          </a:p>
        </p:txBody>
      </p:sp>
      <p:pic>
        <p:nvPicPr>
          <p:cNvPr id="4" name="Content Placeholder 3" descr="back carrier.jpg"/>
          <p:cNvPicPr>
            <a:picLocks noGrp="1" noChangeAspect="1"/>
          </p:cNvPicPr>
          <p:nvPr>
            <p:ph idx="1"/>
          </p:nvPr>
        </p:nvPicPr>
        <p:blipFill>
          <a:blip r:embed="rId3" cstate="print"/>
          <a:stretch>
            <a:fillRect/>
          </a:stretch>
        </p:blipFill>
        <p:spPr>
          <a:xfrm>
            <a:off x="2771800" y="1556792"/>
            <a:ext cx="3492401" cy="415762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Prams, Pushchairs &amp; Buggies</a:t>
            </a:r>
            <a:endParaRPr lang="en-GB" dirty="0">
              <a:latin typeface="Comic Sans MS" pitchFamily="66" charset="0"/>
            </a:endParaRPr>
          </a:p>
        </p:txBody>
      </p:sp>
      <p:pic>
        <p:nvPicPr>
          <p:cNvPr id="4" name="Content Placeholder 3" descr="pram.jpg"/>
          <p:cNvPicPr>
            <a:picLocks noGrp="1" noChangeAspect="1"/>
          </p:cNvPicPr>
          <p:nvPr>
            <p:ph idx="1"/>
          </p:nvPr>
        </p:nvPicPr>
        <p:blipFill>
          <a:blip r:embed="rId3" cstate="print"/>
          <a:stretch>
            <a:fillRect/>
          </a:stretch>
        </p:blipFill>
        <p:spPr>
          <a:xfrm>
            <a:off x="2699792" y="1340768"/>
            <a:ext cx="3708425" cy="443441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Buggy Boards </a:t>
            </a:r>
            <a:endParaRPr lang="en-GB" dirty="0">
              <a:latin typeface="Comic Sans MS" pitchFamily="66" charset="0"/>
            </a:endParaRPr>
          </a:p>
        </p:txBody>
      </p:sp>
      <p:pic>
        <p:nvPicPr>
          <p:cNvPr id="4" name="Content Placeholder 3" descr="buggy board.jpg"/>
          <p:cNvPicPr>
            <a:picLocks noGrp="1" noChangeAspect="1"/>
          </p:cNvPicPr>
          <p:nvPr>
            <p:ph idx="1"/>
          </p:nvPr>
        </p:nvPicPr>
        <p:blipFill>
          <a:blip r:embed="rId3" cstate="print"/>
          <a:stretch>
            <a:fillRect/>
          </a:stretch>
        </p:blipFill>
        <p:spPr>
          <a:xfrm>
            <a:off x="2987824" y="1844824"/>
            <a:ext cx="3348385" cy="398617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Walking reins </a:t>
            </a:r>
            <a:endParaRPr lang="en-GB" dirty="0">
              <a:latin typeface="Comic Sans MS" pitchFamily="66" charset="0"/>
            </a:endParaRPr>
          </a:p>
        </p:txBody>
      </p:sp>
      <p:pic>
        <p:nvPicPr>
          <p:cNvPr id="4" name="Content Placeholder 3" descr="walking reins.jpg"/>
          <p:cNvPicPr>
            <a:picLocks noGrp="1" noChangeAspect="1"/>
          </p:cNvPicPr>
          <p:nvPr>
            <p:ph idx="1"/>
          </p:nvPr>
        </p:nvPicPr>
        <p:blipFill>
          <a:blip r:embed="rId3" cstate="print"/>
          <a:stretch>
            <a:fillRect/>
          </a:stretch>
        </p:blipFill>
        <p:spPr>
          <a:xfrm>
            <a:off x="2699792" y="1268760"/>
            <a:ext cx="3636417" cy="432906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Car equipment </a:t>
            </a:r>
            <a:endParaRPr lang="en-GB" dirty="0">
              <a:latin typeface="Comic Sans MS" pitchFamily="66" charset="0"/>
            </a:endParaRPr>
          </a:p>
        </p:txBody>
      </p:sp>
      <p:pic>
        <p:nvPicPr>
          <p:cNvPr id="4" name="Content Placeholder 3" descr="booster seat.jpg"/>
          <p:cNvPicPr>
            <a:picLocks noGrp="1" noChangeAspect="1"/>
          </p:cNvPicPr>
          <p:nvPr>
            <p:ph idx="1"/>
          </p:nvPr>
        </p:nvPicPr>
        <p:blipFill>
          <a:blip r:embed="rId3" cstate="print"/>
          <a:stretch>
            <a:fillRect/>
          </a:stretch>
        </p:blipFill>
        <p:spPr>
          <a:xfrm>
            <a:off x="2771800" y="1196752"/>
            <a:ext cx="3708425" cy="443441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591</Words>
  <Application>Microsoft Office PowerPoint</Application>
  <PresentationFormat>On-screen Show (4:3)</PresentationFormat>
  <Paragraphs>90</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Learning Objective: to understand what equipment a baby needs in the first year of</vt:lpstr>
      <vt:lpstr>Starter</vt:lpstr>
      <vt:lpstr>Slide 3</vt:lpstr>
      <vt:lpstr>Baby slings </vt:lpstr>
      <vt:lpstr>Back Carriers </vt:lpstr>
      <vt:lpstr>Prams, Pushchairs &amp; Buggies</vt:lpstr>
      <vt:lpstr>Buggy Boards </vt:lpstr>
      <vt:lpstr>Walking reins </vt:lpstr>
      <vt:lpstr>Car equipment </vt:lpstr>
      <vt:lpstr>Bouncing cradle </vt:lpstr>
      <vt:lpstr>Baby Bouncer</vt:lpstr>
      <vt:lpstr>Play Pens </vt:lpstr>
      <vt:lpstr>Reclining Chair </vt:lpstr>
      <vt:lpstr>High Chair</vt:lpstr>
      <vt:lpstr>Baby Monitors </vt:lpstr>
      <vt:lpstr>Cots</vt:lpstr>
      <vt:lpstr> Travel Cots </vt:lpstr>
      <vt:lpstr>Other </vt:lpstr>
      <vt:lpstr>Task</vt:lpstr>
      <vt:lpstr>Homework - Exam Question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Equipment</dc:title>
  <dc:creator>Corporate Edition</dc:creator>
  <cp:lastModifiedBy>Sanders Draper</cp:lastModifiedBy>
  <cp:revision>7</cp:revision>
  <dcterms:created xsi:type="dcterms:W3CDTF">2011-02-20T15:05:36Z</dcterms:created>
  <dcterms:modified xsi:type="dcterms:W3CDTF">2013-09-06T17:10:41Z</dcterms:modified>
</cp:coreProperties>
</file>