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74" r:id="rId9"/>
    <p:sldId id="275" r:id="rId10"/>
    <p:sldId id="276" r:id="rId11"/>
    <p:sldId id="277" r:id="rId12"/>
    <p:sldId id="278" r:id="rId13"/>
    <p:sldId id="279" r:id="rId14"/>
    <p:sldId id="280" r:id="rId15"/>
    <p:sldId id="281" r:id="rId16"/>
    <p:sldId id="269" r:id="rId17"/>
    <p:sldId id="263" r:id="rId18"/>
    <p:sldId id="265" r:id="rId19"/>
    <p:sldId id="264" r:id="rId20"/>
    <p:sldId id="272" r:id="rId21"/>
    <p:sldId id="273" r:id="rId22"/>
    <p:sldId id="266"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5260" autoAdjust="0"/>
  </p:normalViewPr>
  <p:slideViewPr>
    <p:cSldViewPr>
      <p:cViewPr varScale="1">
        <p:scale>
          <a:sx n="82" d="100"/>
          <a:sy n="82" d="100"/>
        </p:scale>
        <p:origin x="-8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37267-8129-4459-83ED-0A8337B10BD2}" type="datetimeFigureOut">
              <a:rPr lang="en-US" smtClean="0"/>
              <a:pPr/>
              <a:t>10/4/2013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42803-1A1F-4FC1-9063-F5C3D2507B9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 you know what they mean?</a:t>
            </a:r>
            <a:endParaRPr lang="en-GB" dirty="0"/>
          </a:p>
        </p:txBody>
      </p:sp>
      <p:sp>
        <p:nvSpPr>
          <p:cNvPr id="4" name="Slide Number Placeholder 3"/>
          <p:cNvSpPr>
            <a:spLocks noGrp="1"/>
          </p:cNvSpPr>
          <p:nvPr>
            <p:ph type="sldNum" sz="quarter" idx="10"/>
          </p:nvPr>
        </p:nvSpPr>
        <p:spPr/>
        <p:txBody>
          <a:bodyPr/>
          <a:lstStyle/>
          <a:p>
            <a:fld id="{1F042803-1A1F-4FC1-9063-F5C3D2507B94}"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Tablet computer</a:t>
            </a:r>
          </a:p>
          <a:p>
            <a:r>
              <a:rPr lang="en-GB" dirty="0" smtClean="0"/>
              <a:t>Laptop</a:t>
            </a:r>
          </a:p>
          <a:p>
            <a:r>
              <a:rPr lang="en-GB" dirty="0" err="1" smtClean="0"/>
              <a:t>Netbook</a:t>
            </a:r>
            <a:endParaRPr lang="en-GB" dirty="0" smtClean="0"/>
          </a:p>
          <a:p>
            <a:endParaRPr lang="en-GB" dirty="0" smtClean="0"/>
          </a:p>
          <a:p>
            <a:r>
              <a:rPr lang="en-GB" dirty="0" smtClean="0"/>
              <a:t>Portable</a:t>
            </a:r>
            <a:r>
              <a:rPr lang="en-GB" baseline="0" dirty="0" smtClean="0"/>
              <a:t> be taken anywhere</a:t>
            </a:r>
          </a:p>
          <a:p>
            <a:endParaRPr lang="en-GB" baseline="0" dirty="0" smtClean="0"/>
          </a:p>
          <a:p>
            <a:endParaRPr lang="en-GB" baseline="0" dirty="0" smtClean="0"/>
          </a:p>
          <a:p>
            <a:r>
              <a:rPr lang="en-GB" baseline="0" dirty="0" smtClean="0"/>
              <a:t>Battery life</a:t>
            </a:r>
          </a:p>
          <a:p>
            <a:r>
              <a:rPr lang="en-GB" baseline="0" dirty="0" smtClean="0"/>
              <a:t>Easily stolen – quite easily broken</a:t>
            </a:r>
          </a:p>
          <a:p>
            <a:endParaRPr lang="en-GB" baseline="0" dirty="0" smtClean="0"/>
          </a:p>
          <a:p>
            <a:r>
              <a:rPr lang="en-GB" baseline="0" dirty="0" smtClean="0"/>
              <a:t>Can be upgraded easily</a:t>
            </a:r>
          </a:p>
          <a:p>
            <a:r>
              <a:rPr lang="en-GB" baseline="0" dirty="0" smtClean="0"/>
              <a:t>Good for those at a desk</a:t>
            </a:r>
          </a:p>
          <a:p>
            <a:endParaRPr lang="en-GB" baseline="0" dirty="0" smtClean="0"/>
          </a:p>
          <a:p>
            <a:r>
              <a:rPr lang="en-GB" baseline="0" dirty="0" smtClean="0"/>
              <a:t>Can’t take it anywhere</a:t>
            </a:r>
          </a:p>
          <a:p>
            <a:r>
              <a:rPr lang="en-GB" baseline="0" dirty="0" smtClean="0"/>
              <a:t>When the power goes...its gone – no backup</a:t>
            </a:r>
          </a:p>
          <a:p>
            <a:endParaRPr lang="en-GB" baseline="0" dirty="0" smtClean="0"/>
          </a:p>
          <a:p>
            <a:endParaRPr lang="en-GB" baseline="0" dirty="0" smtClean="0"/>
          </a:p>
          <a:p>
            <a:endParaRPr lang="en-GB" dirty="0" smtClean="0"/>
          </a:p>
        </p:txBody>
      </p:sp>
      <p:sp>
        <p:nvSpPr>
          <p:cNvPr id="4" name="Slide Number Placeholder 3"/>
          <p:cNvSpPr>
            <a:spLocks noGrp="1"/>
          </p:cNvSpPr>
          <p:nvPr>
            <p:ph type="sldNum" sz="quarter" idx="10"/>
          </p:nvPr>
        </p:nvSpPr>
        <p:spPr/>
        <p:txBody>
          <a:bodyPr/>
          <a:lstStyle/>
          <a:p>
            <a:fld id="{1F042803-1A1F-4FC1-9063-F5C3D2507B94}" type="slidenum">
              <a:rPr lang="en-GB" smtClean="0"/>
              <a:pPr/>
              <a:t>16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Features:</a:t>
            </a:r>
          </a:p>
          <a:p>
            <a:r>
              <a:rPr lang="en-GB" dirty="0" smtClean="0"/>
              <a:t>Flat</a:t>
            </a:r>
            <a:r>
              <a:rPr lang="en-GB" baseline="0" dirty="0" smtClean="0"/>
              <a:t> screen / LCD</a:t>
            </a:r>
          </a:p>
          <a:p>
            <a:r>
              <a:rPr lang="en-GB" baseline="0" dirty="0" err="1" smtClean="0"/>
              <a:t>Touchscreen</a:t>
            </a:r>
            <a:endParaRPr lang="en-GB" baseline="0" dirty="0" smtClean="0"/>
          </a:p>
          <a:p>
            <a:r>
              <a:rPr lang="en-GB" baseline="0" dirty="0" smtClean="0"/>
              <a:t>DVD/</a:t>
            </a:r>
            <a:r>
              <a:rPr lang="en-GB" baseline="0" dirty="0" err="1" smtClean="0"/>
              <a:t>Blu</a:t>
            </a:r>
            <a:r>
              <a:rPr lang="en-GB" baseline="0" dirty="0" smtClean="0"/>
              <a:t> Ray</a:t>
            </a:r>
          </a:p>
          <a:p>
            <a:endParaRPr lang="en-GB" baseline="0" dirty="0" smtClean="0"/>
          </a:p>
          <a:p>
            <a:endParaRPr lang="en-GB" baseline="0" dirty="0" smtClean="0"/>
          </a:p>
          <a:p>
            <a:r>
              <a:rPr lang="en-GB" baseline="0" dirty="0" smtClean="0"/>
              <a:t>Performance:</a:t>
            </a:r>
          </a:p>
          <a:p>
            <a:r>
              <a:rPr lang="en-GB" baseline="0" dirty="0" smtClean="0"/>
              <a:t>Processor</a:t>
            </a:r>
          </a:p>
          <a:p>
            <a:r>
              <a:rPr lang="en-GB" baseline="0" dirty="0" smtClean="0"/>
              <a:t>RAM</a:t>
            </a:r>
          </a:p>
          <a:p>
            <a:r>
              <a:rPr lang="en-GB" baseline="0" smtClean="0"/>
              <a:t>Battery life</a:t>
            </a:r>
            <a:endParaRPr lang="en-GB" baseline="0" dirty="0" smtClean="0"/>
          </a:p>
          <a:p>
            <a:endParaRPr lang="en-GB" baseline="0" dirty="0" smtClean="0"/>
          </a:p>
          <a:p>
            <a:r>
              <a:rPr lang="en-GB" baseline="0" dirty="0" smtClean="0"/>
              <a:t>Connectivity:</a:t>
            </a:r>
          </a:p>
          <a:p>
            <a:r>
              <a:rPr lang="en-GB" baseline="0" dirty="0" smtClean="0"/>
              <a:t>USB</a:t>
            </a:r>
          </a:p>
          <a:p>
            <a:r>
              <a:rPr lang="en-GB" baseline="0" dirty="0" smtClean="0"/>
              <a:t>Bluetooth</a:t>
            </a:r>
          </a:p>
          <a:p>
            <a:r>
              <a:rPr lang="en-GB" baseline="0" dirty="0" smtClean="0"/>
              <a:t>Wireless</a:t>
            </a:r>
          </a:p>
          <a:p>
            <a:r>
              <a:rPr lang="en-GB" baseline="0" dirty="0" smtClean="0"/>
              <a:t>HDMI</a:t>
            </a:r>
          </a:p>
        </p:txBody>
      </p:sp>
      <p:sp>
        <p:nvSpPr>
          <p:cNvPr id="4" name="Slide Number Placeholder 3"/>
          <p:cNvSpPr>
            <a:spLocks noGrp="1"/>
          </p:cNvSpPr>
          <p:nvPr>
            <p:ph type="sldNum" sz="quarter" idx="10"/>
          </p:nvPr>
        </p:nvSpPr>
        <p:spPr/>
        <p:txBody>
          <a:bodyPr/>
          <a:lstStyle/>
          <a:p>
            <a:fld id="{1F042803-1A1F-4FC1-9063-F5C3D2507B94}" type="slidenum">
              <a:rPr lang="en-GB" smtClean="0"/>
              <a:pPr/>
              <a:t>19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52FEE-9F16-4968-825F-95C67177DAC6}" type="datetimeFigureOut">
              <a:rPr lang="en-GB" smtClean="0"/>
              <a:pPr/>
              <a:t>04/10/2013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265BAD-1EAA-45E2-B1FD-378AF13C390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52FEE-9F16-4968-825F-95C67177DAC6}" type="datetimeFigureOut">
              <a:rPr lang="en-GB" smtClean="0"/>
              <a:pPr/>
              <a:t>04/10/2013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65BAD-1EAA-45E2-B1FD-378AF13C390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iEgLwKTsgEo&amp;feature=related" TargetMode="External"/><Relationship Id="rId2" Type="http://schemas.openxmlformats.org/officeDocument/2006/relationships/hyperlink" Target="http://www.youtube.com/watch?v=qwCkLO6VAs4&amp;feature=relat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computer should I buy?</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16 – quick answer</a:t>
            </a:r>
            <a:endParaRPr lang="en-GB" dirty="0"/>
          </a:p>
        </p:txBody>
      </p:sp>
      <p:sp>
        <p:nvSpPr>
          <p:cNvPr id="3" name="Content Placeholder 2"/>
          <p:cNvSpPr>
            <a:spLocks noGrp="1"/>
          </p:cNvSpPr>
          <p:nvPr>
            <p:ph idx="1"/>
          </p:nvPr>
        </p:nvSpPr>
        <p:spPr/>
        <p:txBody>
          <a:bodyPr>
            <a:normAutofit/>
          </a:bodyPr>
          <a:lstStyle/>
          <a:p>
            <a:r>
              <a:rPr lang="en-GB" sz="5400" dirty="0" smtClean="0"/>
              <a:t>Flash memory stick?</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1 – quick answer</a:t>
            </a:r>
            <a:endParaRPr lang="en-GB" dirty="0"/>
          </a:p>
        </p:txBody>
      </p:sp>
      <p:sp>
        <p:nvSpPr>
          <p:cNvPr id="3" name="Content Placeholder 2"/>
          <p:cNvSpPr>
            <a:spLocks noGrp="1"/>
          </p:cNvSpPr>
          <p:nvPr>
            <p:ph idx="1"/>
          </p:nvPr>
        </p:nvSpPr>
        <p:spPr/>
        <p:txBody>
          <a:bodyPr>
            <a:normAutofit/>
          </a:bodyPr>
          <a:lstStyle/>
          <a:p>
            <a:r>
              <a:rPr lang="en-GB" sz="5400" dirty="0" smtClean="0"/>
              <a:t>Microphone?</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28 – quick answer</a:t>
            </a:r>
            <a:endParaRPr lang="en-GB" dirty="0"/>
          </a:p>
        </p:txBody>
      </p:sp>
      <p:sp>
        <p:nvSpPr>
          <p:cNvPr id="3" name="Content Placeholder 2"/>
          <p:cNvSpPr>
            <a:spLocks noGrp="1"/>
          </p:cNvSpPr>
          <p:nvPr>
            <p:ph idx="1"/>
          </p:nvPr>
        </p:nvSpPr>
        <p:spPr/>
        <p:txBody>
          <a:bodyPr>
            <a:normAutofit/>
          </a:bodyPr>
          <a:lstStyle/>
          <a:p>
            <a:r>
              <a:rPr lang="en-GB" sz="5400" dirty="0" smtClean="0"/>
              <a:t>Keyboard?</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4 – quick answer</a:t>
            </a:r>
            <a:endParaRPr lang="en-GB" dirty="0"/>
          </a:p>
        </p:txBody>
      </p:sp>
      <p:sp>
        <p:nvSpPr>
          <p:cNvPr id="3" name="Content Placeholder 2"/>
          <p:cNvSpPr>
            <a:spLocks noGrp="1"/>
          </p:cNvSpPr>
          <p:nvPr>
            <p:ph idx="1"/>
          </p:nvPr>
        </p:nvSpPr>
        <p:spPr/>
        <p:txBody>
          <a:bodyPr>
            <a:normAutofit/>
          </a:bodyPr>
          <a:lstStyle/>
          <a:p>
            <a:r>
              <a:rPr lang="en-GB" sz="5400" dirty="0" smtClean="0"/>
              <a:t>Speakers?</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23 – quick answer</a:t>
            </a:r>
            <a:endParaRPr lang="en-GB" dirty="0"/>
          </a:p>
        </p:txBody>
      </p:sp>
      <p:sp>
        <p:nvSpPr>
          <p:cNvPr id="3" name="Content Placeholder 2"/>
          <p:cNvSpPr>
            <a:spLocks noGrp="1"/>
          </p:cNvSpPr>
          <p:nvPr>
            <p:ph idx="1"/>
          </p:nvPr>
        </p:nvSpPr>
        <p:spPr/>
        <p:txBody>
          <a:bodyPr>
            <a:normAutofit/>
          </a:bodyPr>
          <a:lstStyle/>
          <a:p>
            <a:r>
              <a:rPr lang="en-GB" sz="5400" dirty="0" smtClean="0"/>
              <a:t>SD Cards?</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12 – quick answer</a:t>
            </a:r>
            <a:endParaRPr lang="en-GB" dirty="0"/>
          </a:p>
        </p:txBody>
      </p:sp>
      <p:sp>
        <p:nvSpPr>
          <p:cNvPr id="3" name="Content Placeholder 2"/>
          <p:cNvSpPr>
            <a:spLocks noGrp="1"/>
          </p:cNvSpPr>
          <p:nvPr>
            <p:ph idx="1"/>
          </p:nvPr>
        </p:nvSpPr>
        <p:spPr/>
        <p:txBody>
          <a:bodyPr>
            <a:normAutofit/>
          </a:bodyPr>
          <a:lstStyle/>
          <a:p>
            <a:r>
              <a:rPr lang="en-GB" sz="5400" dirty="0" smtClean="0"/>
              <a:t>Printer?</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Quick fire questions!</a:t>
            </a:r>
            <a:endParaRPr lang="en-GB" dirty="0"/>
          </a:p>
        </p:txBody>
      </p:sp>
      <p:sp>
        <p:nvSpPr>
          <p:cNvPr id="3" name="Content Placeholder 2"/>
          <p:cNvSpPr>
            <a:spLocks noGrp="1"/>
          </p:cNvSpPr>
          <p:nvPr>
            <p:ph idx="1"/>
          </p:nvPr>
        </p:nvSpPr>
        <p:spPr>
          <a:xfrm>
            <a:off x="457200" y="1600200"/>
            <a:ext cx="5543560" cy="4525963"/>
          </a:xfrm>
        </p:spPr>
        <p:txBody>
          <a:bodyPr>
            <a:normAutofit fontScale="85000" lnSpcReduction="20000"/>
          </a:bodyPr>
          <a:lstStyle/>
          <a:p>
            <a:pPr marL="514350" indent="-514350">
              <a:buFont typeface="+mj-lt"/>
              <a:buAutoNum type="arabicPeriod"/>
            </a:pPr>
            <a:r>
              <a:rPr lang="en-GB" dirty="0" smtClean="0"/>
              <a:t>Name 3 portable computers.</a:t>
            </a:r>
          </a:p>
          <a:p>
            <a:pPr marL="514350" indent="-514350">
              <a:buFont typeface="+mj-lt"/>
              <a:buAutoNum type="arabicPeriod"/>
            </a:pPr>
            <a:r>
              <a:rPr lang="en-GB" dirty="0" smtClean="0"/>
              <a:t>Give 2 advantages and 2 disadvantages of portable computers.</a:t>
            </a:r>
          </a:p>
          <a:p>
            <a:pPr marL="514350" indent="-514350">
              <a:buFont typeface="+mj-lt"/>
              <a:buAutoNum type="arabicPeriod"/>
            </a:pPr>
            <a:r>
              <a:rPr lang="en-GB" dirty="0" smtClean="0"/>
              <a:t>Give 2 advantages and 2 disadvantages of desktop computers.</a:t>
            </a:r>
          </a:p>
          <a:p>
            <a:pPr marL="514350" indent="-514350">
              <a:buFont typeface="+mj-lt"/>
              <a:buAutoNum type="arabicPeriod"/>
            </a:pPr>
            <a:r>
              <a:rPr lang="en-GB" dirty="0" smtClean="0"/>
              <a:t>Peripherals can be split into the following 3 categories: Input devices, Output devices and storage devices. Give 2 examples of each category.</a:t>
            </a:r>
            <a:endParaRPr lang="en-GB" dirty="0"/>
          </a:p>
        </p:txBody>
      </p:sp>
      <p:pic>
        <p:nvPicPr>
          <p:cNvPr id="1026" name="Picture 2" descr="C:\Documents and Settings\TEMP\Local Settings\Temporary Internet Files\Content.IE5\K9QJW5QR\MC900433050[1].jpg"/>
          <p:cNvPicPr>
            <a:picLocks noChangeAspect="1" noChangeArrowheads="1"/>
          </p:cNvPicPr>
          <p:nvPr/>
        </p:nvPicPr>
        <p:blipFill>
          <a:blip r:embed="rId3" cstate="print"/>
          <a:srcRect/>
          <a:stretch>
            <a:fillRect/>
          </a:stretch>
        </p:blipFill>
        <p:spPr bwMode="auto">
          <a:xfrm>
            <a:off x="5286380" y="1500174"/>
            <a:ext cx="1435071" cy="1435071"/>
          </a:xfrm>
          <a:prstGeom prst="rect">
            <a:avLst/>
          </a:prstGeom>
          <a:noFill/>
        </p:spPr>
      </p:pic>
      <p:pic>
        <p:nvPicPr>
          <p:cNvPr id="1027" name="Picture 3" descr="C:\Program Files\Microsoft Office\MEDIA\CAGCAT10\j0285750.wmf"/>
          <p:cNvPicPr>
            <a:picLocks noChangeAspect="1" noChangeArrowheads="1"/>
          </p:cNvPicPr>
          <p:nvPr/>
        </p:nvPicPr>
        <p:blipFill>
          <a:blip r:embed="rId4" cstate="print"/>
          <a:srcRect/>
          <a:stretch>
            <a:fillRect/>
          </a:stretch>
        </p:blipFill>
        <p:spPr bwMode="auto">
          <a:xfrm>
            <a:off x="5248292" y="3022605"/>
            <a:ext cx="1824038" cy="11207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Whole Class Discussion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Think about the 5 different computers:</a:t>
            </a:r>
          </a:p>
          <a:p>
            <a:r>
              <a:rPr lang="en-GB" dirty="0" smtClean="0"/>
              <a:t>Which computer would you recommend for the following types of people:</a:t>
            </a:r>
          </a:p>
          <a:p>
            <a:r>
              <a:rPr lang="en-GB" dirty="0" smtClean="0"/>
              <a:t>Traffic Warden;</a:t>
            </a:r>
          </a:p>
          <a:p>
            <a:r>
              <a:rPr lang="en-GB" dirty="0" smtClean="0"/>
              <a:t>Teacher;</a:t>
            </a:r>
          </a:p>
          <a:p>
            <a:r>
              <a:rPr lang="en-GB" dirty="0" smtClean="0"/>
              <a:t>News reporter;</a:t>
            </a:r>
          </a:p>
          <a:p>
            <a:r>
              <a:rPr lang="en-GB" dirty="0" smtClean="0"/>
              <a:t>Stockbroker;</a:t>
            </a:r>
          </a:p>
          <a:p>
            <a:r>
              <a:rPr lang="en-GB" dirty="0" smtClean="0"/>
              <a:t>Website designer;</a:t>
            </a:r>
          </a:p>
          <a:p>
            <a:r>
              <a:rPr lang="en-GB" dirty="0" smtClean="0"/>
              <a:t>Doctor – GP in a Surgery.</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Buying a Computer</a:t>
            </a:r>
            <a:br>
              <a:rPr lang="en-GB" dirty="0" smtClean="0"/>
            </a:br>
            <a:r>
              <a:rPr lang="en-GB" dirty="0" smtClean="0"/>
              <a:t>The Magnificent 7</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Processor;</a:t>
            </a:r>
          </a:p>
          <a:p>
            <a:pPr marL="514350" indent="-514350">
              <a:buFont typeface="+mj-lt"/>
              <a:buAutoNum type="arabicPeriod"/>
            </a:pPr>
            <a:r>
              <a:rPr lang="en-GB" dirty="0" smtClean="0"/>
              <a:t>Memory;</a:t>
            </a:r>
          </a:p>
          <a:p>
            <a:pPr marL="514350" indent="-514350">
              <a:buFont typeface="+mj-lt"/>
              <a:buAutoNum type="arabicPeriod"/>
            </a:pPr>
            <a:r>
              <a:rPr lang="en-GB" dirty="0" smtClean="0"/>
              <a:t>Hard Drive Size;</a:t>
            </a:r>
          </a:p>
          <a:p>
            <a:pPr marL="514350" indent="-514350">
              <a:buFont typeface="+mj-lt"/>
              <a:buAutoNum type="arabicPeriod"/>
            </a:pPr>
            <a:r>
              <a:rPr lang="en-GB" dirty="0" smtClean="0"/>
              <a:t>Wireless Enabled;</a:t>
            </a:r>
          </a:p>
          <a:p>
            <a:pPr marL="514350" indent="-514350">
              <a:buFont typeface="+mj-lt"/>
              <a:buAutoNum type="arabicPeriod"/>
            </a:pPr>
            <a:r>
              <a:rPr lang="en-GB" dirty="0" smtClean="0"/>
              <a:t>USB Connection;</a:t>
            </a:r>
          </a:p>
          <a:p>
            <a:pPr marL="514350" indent="-514350">
              <a:buFont typeface="+mj-lt"/>
              <a:buAutoNum type="arabicPeriod"/>
            </a:pPr>
            <a:r>
              <a:rPr lang="en-GB" dirty="0" smtClean="0"/>
              <a:t>Sound Card/Graphics Card;</a:t>
            </a:r>
          </a:p>
          <a:p>
            <a:pPr marL="514350" indent="-514350">
              <a:buFont typeface="+mj-lt"/>
              <a:buAutoNum type="arabicPeriod"/>
            </a:pPr>
            <a:r>
              <a:rPr lang="en-GB" dirty="0" smtClean="0"/>
              <a:t>Optical Drive</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Paired Activity – ‘role play’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When buying a computer:</a:t>
            </a:r>
          </a:p>
          <a:p>
            <a:endParaRPr lang="en-GB" dirty="0" smtClean="0"/>
          </a:p>
          <a:p>
            <a:r>
              <a:rPr lang="en-GB" dirty="0" smtClean="0"/>
              <a:t>You need to think about several things:</a:t>
            </a:r>
          </a:p>
          <a:p>
            <a:endParaRPr lang="en-GB" dirty="0" smtClean="0"/>
          </a:p>
          <a:p>
            <a:r>
              <a:rPr lang="en-GB" dirty="0" smtClean="0"/>
              <a:t>Its Features </a:t>
            </a:r>
            <a:r>
              <a:rPr lang="en-GB" i="1" dirty="0" smtClean="0"/>
              <a:t>(What does it include?)</a:t>
            </a:r>
          </a:p>
          <a:p>
            <a:r>
              <a:rPr lang="en-GB" dirty="0" smtClean="0"/>
              <a:t>Its performance </a:t>
            </a:r>
            <a:r>
              <a:rPr lang="en-GB" i="1" dirty="0" smtClean="0"/>
              <a:t>(What 2 things should I look for?)</a:t>
            </a:r>
            <a:endParaRPr lang="en-GB" dirty="0" smtClean="0"/>
          </a:p>
          <a:p>
            <a:r>
              <a:rPr lang="en-GB" dirty="0" smtClean="0"/>
              <a:t>Its connectivity </a:t>
            </a:r>
            <a:r>
              <a:rPr lang="en-GB" i="1" dirty="0" smtClean="0"/>
              <a:t>(How can it connect?)</a:t>
            </a:r>
            <a:endParaRPr lang="en-GB" dirty="0" smtClean="0"/>
          </a:p>
          <a:p>
            <a:endParaRPr lang="en-GB" dirty="0" smtClean="0"/>
          </a:p>
          <a:p>
            <a:r>
              <a:rPr lang="en-GB" dirty="0" smtClean="0"/>
              <a:t>Give me some examples of what I should be looking for in a computer:</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 Paired activity</a:t>
            </a:r>
            <a:endParaRPr lang="en-GB" dirty="0"/>
          </a:p>
        </p:txBody>
      </p:sp>
      <p:sp>
        <p:nvSpPr>
          <p:cNvPr id="3" name="Content Placeholder 2"/>
          <p:cNvSpPr>
            <a:spLocks noGrp="1"/>
          </p:cNvSpPr>
          <p:nvPr>
            <p:ph idx="1"/>
          </p:nvPr>
        </p:nvSpPr>
        <p:spPr/>
        <p:txBody>
          <a:bodyPr/>
          <a:lstStyle/>
          <a:p>
            <a:r>
              <a:rPr lang="en-GB" dirty="0" smtClean="0"/>
              <a:t>What are the pros and cons of smart phones?</a:t>
            </a:r>
          </a:p>
          <a:p>
            <a:endParaRPr lang="en-GB" dirty="0"/>
          </a:p>
        </p:txBody>
      </p:sp>
      <p:graphicFrame>
        <p:nvGraphicFramePr>
          <p:cNvPr id="4" name="Table 3"/>
          <p:cNvGraphicFramePr>
            <a:graphicFrameLocks noGrp="1"/>
          </p:cNvGraphicFramePr>
          <p:nvPr/>
        </p:nvGraphicFramePr>
        <p:xfrm>
          <a:off x="467544" y="2924944"/>
          <a:ext cx="7848872" cy="2880320"/>
        </p:xfrm>
        <a:graphic>
          <a:graphicData uri="http://schemas.openxmlformats.org/drawingml/2006/table">
            <a:tbl>
              <a:tblPr firstRow="1" bandRow="1">
                <a:tableStyleId>{5C22544A-7EE6-4342-B048-85BDC9FD1C3A}</a:tableStyleId>
              </a:tblPr>
              <a:tblGrid>
                <a:gridCol w="3924436"/>
                <a:gridCol w="3924436"/>
              </a:tblGrid>
              <a:tr h="720080">
                <a:tc>
                  <a:txBody>
                    <a:bodyPr/>
                    <a:lstStyle/>
                    <a:p>
                      <a:pPr algn="ctr"/>
                      <a:r>
                        <a:rPr lang="en-GB" sz="2400" b="0" dirty="0" smtClean="0">
                          <a:solidFill>
                            <a:schemeClr val="tx1"/>
                          </a:solidFill>
                        </a:rPr>
                        <a:t>Pros</a:t>
                      </a:r>
                      <a:endParaRPr lang="en-GB" sz="2400" b="0" dirty="0">
                        <a:solidFill>
                          <a:schemeClr val="tx1"/>
                        </a:solidFill>
                      </a:endParaRPr>
                    </a:p>
                  </a:txBody>
                  <a:tcPr/>
                </a:tc>
                <a:tc>
                  <a:txBody>
                    <a:bodyPr/>
                    <a:lstStyle/>
                    <a:p>
                      <a:pPr algn="ctr"/>
                      <a:r>
                        <a:rPr lang="en-GB" sz="2400" b="0" dirty="0" smtClean="0">
                          <a:solidFill>
                            <a:schemeClr val="tx1"/>
                          </a:solidFill>
                        </a:rPr>
                        <a:t>Cons</a:t>
                      </a:r>
                      <a:endParaRPr lang="en-GB" sz="2400" b="0" dirty="0">
                        <a:solidFill>
                          <a:schemeClr val="tx1"/>
                        </a:solidFill>
                      </a:endParaRPr>
                    </a:p>
                  </a:txBody>
                  <a:tcPr/>
                </a:tc>
              </a:tr>
              <a:tr h="720080">
                <a:tc>
                  <a:txBody>
                    <a:bodyPr/>
                    <a:lstStyle/>
                    <a:p>
                      <a:endParaRPr lang="en-GB"/>
                    </a:p>
                  </a:txBody>
                  <a:tcPr/>
                </a:tc>
                <a:tc>
                  <a:txBody>
                    <a:bodyPr/>
                    <a:lstStyle/>
                    <a:p>
                      <a:endParaRPr lang="en-GB"/>
                    </a:p>
                  </a:txBody>
                  <a:tcPr/>
                </a:tc>
              </a:tr>
              <a:tr h="720080">
                <a:tc>
                  <a:txBody>
                    <a:bodyPr/>
                    <a:lstStyle/>
                    <a:p>
                      <a:endParaRPr lang="en-GB"/>
                    </a:p>
                  </a:txBody>
                  <a:tcPr/>
                </a:tc>
                <a:tc>
                  <a:txBody>
                    <a:bodyPr/>
                    <a:lstStyle/>
                    <a:p>
                      <a:endParaRPr lang="en-GB"/>
                    </a:p>
                  </a:txBody>
                  <a:tcPr/>
                </a:tc>
              </a:tr>
              <a:tr h="720080">
                <a:tc>
                  <a:txBody>
                    <a:bodyPr/>
                    <a:lstStyle/>
                    <a:p>
                      <a:endParaRPr lang="en-GB"/>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Homework – you must be able to explain what these are:</a:t>
            </a:r>
            <a:endParaRPr lang="en-GB" dirty="0"/>
          </a:p>
        </p:txBody>
      </p:sp>
      <p:sp>
        <p:nvSpPr>
          <p:cNvPr id="3" name="Content Placeholder 2"/>
          <p:cNvSpPr>
            <a:spLocks noGrp="1"/>
          </p:cNvSpPr>
          <p:nvPr>
            <p:ph idx="1"/>
          </p:nvPr>
        </p:nvSpPr>
        <p:spPr/>
        <p:txBody>
          <a:bodyPr/>
          <a:lstStyle/>
          <a:p>
            <a:pPr marL="514350" indent="-514350">
              <a:buNone/>
            </a:pPr>
            <a:r>
              <a:rPr lang="en-GB" dirty="0" smtClean="0"/>
              <a:t>Explain the following terms and concepts:</a:t>
            </a:r>
          </a:p>
          <a:p>
            <a:pPr marL="514350" indent="-514350">
              <a:buFont typeface="+mj-lt"/>
              <a:buAutoNum type="arabicPeriod"/>
            </a:pPr>
            <a:r>
              <a:rPr lang="en-GB" dirty="0" smtClean="0"/>
              <a:t>Processor;</a:t>
            </a:r>
          </a:p>
          <a:p>
            <a:pPr marL="514350" indent="-514350">
              <a:buFont typeface="+mj-lt"/>
              <a:buAutoNum type="arabicPeriod"/>
            </a:pPr>
            <a:r>
              <a:rPr lang="en-GB" dirty="0" smtClean="0"/>
              <a:t>RAM;</a:t>
            </a:r>
          </a:p>
          <a:p>
            <a:pPr marL="514350" indent="-514350">
              <a:buFont typeface="+mj-lt"/>
              <a:buAutoNum type="arabicPeriod"/>
            </a:pPr>
            <a:r>
              <a:rPr lang="en-GB" dirty="0" smtClean="0"/>
              <a:t>Optical Drive;</a:t>
            </a:r>
          </a:p>
          <a:p>
            <a:pPr marL="514350" indent="-514350">
              <a:buFont typeface="+mj-lt"/>
              <a:buAutoNum type="arabicPeriod"/>
            </a:pPr>
            <a:r>
              <a:rPr lang="en-GB" dirty="0" smtClean="0"/>
              <a:t>Hard Drive size;</a:t>
            </a:r>
          </a:p>
          <a:p>
            <a:pPr marL="514350" indent="-514350">
              <a:buFont typeface="+mj-lt"/>
              <a:buAutoNum type="arabicPeriod"/>
            </a:pPr>
            <a:r>
              <a:rPr lang="en-GB" dirty="0" smtClean="0"/>
              <a:t>Wireless enabled.</a:t>
            </a:r>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Have we made progress? Lets relate to our lesson outcomes...</a:t>
            </a:r>
            <a:endParaRPr lang="en-GB" dirty="0"/>
          </a:p>
        </p:txBody>
      </p:sp>
      <p:sp>
        <p:nvSpPr>
          <p:cNvPr id="3" name="Content Placeholder 2"/>
          <p:cNvSpPr>
            <a:spLocks noGrp="1"/>
          </p:cNvSpPr>
          <p:nvPr>
            <p:ph idx="1"/>
          </p:nvPr>
        </p:nvSpPr>
        <p:spPr/>
        <p:txBody>
          <a:bodyPr/>
          <a:lstStyle/>
          <a:p>
            <a:r>
              <a:rPr lang="en-GB" dirty="0" smtClean="0"/>
              <a:t>Can you tell me the differences between desktop and portable computers? </a:t>
            </a:r>
          </a:p>
          <a:p>
            <a:r>
              <a:rPr lang="en-GB" dirty="0" smtClean="0"/>
              <a:t>Would you be able to tell me advantages and disadvantages of different computers?</a:t>
            </a:r>
          </a:p>
          <a:p>
            <a:r>
              <a:rPr lang="en-GB" dirty="0" smtClean="0"/>
              <a:t>Do you think you can recommend a type of computer for a certain job/purpose?</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Independent Activity</a:t>
            </a:r>
            <a:endParaRPr lang="en-GB" dirty="0"/>
          </a:p>
        </p:txBody>
      </p:sp>
      <p:sp>
        <p:nvSpPr>
          <p:cNvPr id="3" name="Content Placeholder 2"/>
          <p:cNvSpPr>
            <a:spLocks noGrp="1"/>
          </p:cNvSpPr>
          <p:nvPr>
            <p:ph idx="1"/>
          </p:nvPr>
        </p:nvSpPr>
        <p:spPr/>
        <p:txBody>
          <a:bodyPr/>
          <a:lstStyle/>
          <a:p>
            <a:r>
              <a:rPr lang="en-GB" dirty="0" smtClean="0"/>
              <a:t>What is one the most important features that must be considered before buying a computer? (4)</a:t>
            </a:r>
          </a:p>
          <a:p>
            <a:endParaRPr lang="en-GB" dirty="0"/>
          </a:p>
          <a:p>
            <a:r>
              <a:rPr lang="en-GB" dirty="0" smtClean="0"/>
              <a:t>The most important feature when buying a computer is...................The....enables the computer to do........This is important because.........</a:t>
            </a:r>
          </a:p>
          <a:p>
            <a:endParaRPr lang="en-GB" dirty="0"/>
          </a:p>
          <a:p>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answer</a:t>
            </a:r>
            <a:endParaRPr lang="en-GB" dirty="0"/>
          </a:p>
        </p:txBody>
      </p:sp>
      <p:sp>
        <p:nvSpPr>
          <p:cNvPr id="3" name="Content Placeholder 2"/>
          <p:cNvSpPr>
            <a:spLocks noGrp="1"/>
          </p:cNvSpPr>
          <p:nvPr>
            <p:ph idx="1"/>
          </p:nvPr>
        </p:nvSpPr>
        <p:spPr/>
        <p:txBody>
          <a:bodyPr/>
          <a:lstStyle/>
          <a:p>
            <a:r>
              <a:rPr lang="en-GB" dirty="0" smtClean="0"/>
              <a:t>One of the most important features before buying a computer is the speed of the processor. The processor is responsible for how fast you can access programs such as the Internet. This is important because time is money in business. However, the faster the processor the more expensive the PC.</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Must recognise the differences between desktop, portable computers, input devices and output devices.</a:t>
            </a:r>
          </a:p>
          <a:p>
            <a:r>
              <a:rPr lang="en-GB" dirty="0" smtClean="0"/>
              <a:t>Should be able to identify the benefits of drawbacks of different computers;</a:t>
            </a:r>
          </a:p>
          <a:p>
            <a:r>
              <a:rPr lang="en-GB" dirty="0" smtClean="0"/>
              <a:t>Could discuss the suitability of different computers for various needs.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Key Words Test</a:t>
            </a:r>
            <a:br>
              <a:rPr lang="en-GB" dirty="0" smtClean="0"/>
            </a:br>
            <a:r>
              <a:rPr lang="en-GB" dirty="0" smtClean="0"/>
              <a:t>Class discussion</a:t>
            </a:r>
            <a:endParaRPr lang="en-GB" dirty="0"/>
          </a:p>
        </p:txBody>
      </p:sp>
      <p:sp>
        <p:nvSpPr>
          <p:cNvPr id="3" name="Content Placeholder 2"/>
          <p:cNvSpPr>
            <a:spLocks noGrp="1"/>
          </p:cNvSpPr>
          <p:nvPr>
            <p:ph idx="1"/>
          </p:nvPr>
        </p:nvSpPr>
        <p:spPr>
          <a:xfrm>
            <a:off x="457200" y="1760557"/>
            <a:ext cx="4114800" cy="4525963"/>
          </a:xfrm>
        </p:spPr>
        <p:txBody>
          <a:bodyPr>
            <a:normAutofit/>
          </a:bodyPr>
          <a:lstStyle/>
          <a:p>
            <a:pPr marL="514350" indent="-514350">
              <a:buFont typeface="+mj-lt"/>
              <a:buAutoNum type="arabicPeriod"/>
            </a:pPr>
            <a:r>
              <a:rPr lang="en-GB" dirty="0" smtClean="0"/>
              <a:t>Terabyte;</a:t>
            </a:r>
          </a:p>
          <a:p>
            <a:pPr marL="514350" indent="-514350">
              <a:buFont typeface="+mj-lt"/>
              <a:buAutoNum type="arabicPeriod"/>
            </a:pPr>
            <a:r>
              <a:rPr lang="en-GB" dirty="0" smtClean="0"/>
              <a:t>Kilobyte;</a:t>
            </a:r>
          </a:p>
          <a:p>
            <a:pPr marL="514350" indent="-514350">
              <a:buFont typeface="+mj-lt"/>
              <a:buAutoNum type="arabicPeriod"/>
            </a:pPr>
            <a:r>
              <a:rPr lang="en-GB" dirty="0" smtClean="0"/>
              <a:t>Megabyte;</a:t>
            </a:r>
          </a:p>
          <a:p>
            <a:pPr marL="514350" indent="-514350">
              <a:buFont typeface="+mj-lt"/>
              <a:buAutoNum type="arabicPeriod"/>
            </a:pPr>
            <a:r>
              <a:rPr lang="en-GB" dirty="0" smtClean="0"/>
              <a:t>Gigabyte </a:t>
            </a:r>
          </a:p>
          <a:p>
            <a:pPr marL="514350" indent="-514350">
              <a:buFont typeface="+mj-lt"/>
              <a:buAutoNum type="arabicPeriod"/>
            </a:pPr>
            <a:r>
              <a:rPr lang="en-GB" dirty="0" smtClean="0"/>
              <a:t>Specification (spec)</a:t>
            </a:r>
          </a:p>
          <a:p>
            <a:pPr marL="514350" indent="-514350">
              <a:buFont typeface="+mj-lt"/>
              <a:buAutoNum type="arabicPeriod"/>
            </a:pPr>
            <a:r>
              <a:rPr lang="en-GB" dirty="0" smtClean="0"/>
              <a:t>Primary Storage;</a:t>
            </a:r>
          </a:p>
          <a:p>
            <a:pPr marL="514350" indent="-514350">
              <a:buFont typeface="+mj-lt"/>
              <a:buAutoNum type="arabicPeriod"/>
            </a:pPr>
            <a:r>
              <a:rPr lang="en-GB" dirty="0" smtClean="0"/>
              <a:t>Peripherals;</a:t>
            </a:r>
          </a:p>
        </p:txBody>
      </p:sp>
      <p:sp>
        <p:nvSpPr>
          <p:cNvPr id="4" name="Content Placeholder 2"/>
          <p:cNvSpPr txBox="1">
            <a:spLocks/>
          </p:cNvSpPr>
          <p:nvPr/>
        </p:nvSpPr>
        <p:spPr>
          <a:xfrm>
            <a:off x="4714876" y="1785926"/>
            <a:ext cx="4114800"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Software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Processor</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Hard drive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Optical drive</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HDMI</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en-GB" sz="3200" b="0" i="0" u="none" strike="noStrike" kern="1200" cap="none" spc="0" normalizeH="0" baseline="0" noProof="0" dirty="0" smtClean="0">
                <a:ln>
                  <a:noFill/>
                </a:ln>
                <a:solidFill>
                  <a:schemeClr val="tx1"/>
                </a:solidFill>
                <a:effectLst/>
                <a:uLnTx/>
                <a:uFillTx/>
                <a:latin typeface="+mn-lt"/>
                <a:ea typeface="+mn-ea"/>
                <a:cs typeface="+mn-cs"/>
              </a:rPr>
              <a:t>RAM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Evolution of computers!</a:t>
            </a:r>
            <a:endParaRPr lang="en-GB" dirty="0"/>
          </a:p>
        </p:txBody>
      </p:sp>
      <p:sp>
        <p:nvSpPr>
          <p:cNvPr id="3" name="Content Placeholder 2"/>
          <p:cNvSpPr>
            <a:spLocks noGrp="1"/>
          </p:cNvSpPr>
          <p:nvPr>
            <p:ph idx="1"/>
          </p:nvPr>
        </p:nvSpPr>
        <p:spPr/>
        <p:txBody>
          <a:bodyPr/>
          <a:lstStyle/>
          <a:p>
            <a:r>
              <a:rPr lang="en-GB" dirty="0" smtClean="0">
                <a:hlinkClick r:id="rId2"/>
              </a:rPr>
              <a:t>http://www.youtube.com/watch?v=qwCkLO6VAs4&amp;feature=related</a:t>
            </a:r>
            <a:endParaRPr lang="en-GB" dirty="0" smtClean="0"/>
          </a:p>
          <a:p>
            <a:endParaRPr lang="en-GB" dirty="0"/>
          </a:p>
          <a:p>
            <a:endParaRPr lang="en-GB" dirty="0" smtClean="0"/>
          </a:p>
          <a:p>
            <a:r>
              <a:rPr lang="en-GB" dirty="0" smtClean="0">
                <a:hlinkClick r:id="rId3"/>
              </a:rPr>
              <a:t>http://www.youtube.com/watch?v=iEgLwKTsgEo&amp;feature=related</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Time!!</a:t>
            </a:r>
            <a:endParaRPr lang="en-GB" dirty="0"/>
          </a:p>
        </p:txBody>
      </p:sp>
      <p:sp>
        <p:nvSpPr>
          <p:cNvPr id="3" name="Content Placeholder 2"/>
          <p:cNvSpPr>
            <a:spLocks noGrp="1"/>
          </p:cNvSpPr>
          <p:nvPr>
            <p:ph idx="1"/>
          </p:nvPr>
        </p:nvSpPr>
        <p:spPr/>
        <p:txBody>
          <a:bodyPr/>
          <a:lstStyle/>
          <a:p>
            <a:r>
              <a:rPr lang="en-GB" dirty="0" smtClean="0"/>
              <a:t>Can you think of 5 different computer?</a:t>
            </a:r>
          </a:p>
          <a:p>
            <a:endParaRPr lang="en-GB" dirty="0"/>
          </a:p>
          <a:p>
            <a:r>
              <a:rPr lang="en-GB" dirty="0" smtClean="0"/>
              <a:t>Think</a:t>
            </a:r>
          </a:p>
          <a:p>
            <a:r>
              <a:rPr lang="en-GB" dirty="0" smtClean="0"/>
              <a:t>Pair</a:t>
            </a:r>
          </a:p>
          <a:p>
            <a:r>
              <a:rPr lang="en-GB" dirty="0" smtClean="0"/>
              <a:t>Share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Computers</a:t>
            </a:r>
            <a:endParaRPr lang="en-GB" dirty="0"/>
          </a:p>
        </p:txBody>
      </p:sp>
      <p:sp>
        <p:nvSpPr>
          <p:cNvPr id="3" name="Content Placeholder 2"/>
          <p:cNvSpPr>
            <a:spLocks noGrp="1"/>
          </p:cNvSpPr>
          <p:nvPr>
            <p:ph idx="1"/>
          </p:nvPr>
        </p:nvSpPr>
        <p:spPr/>
        <p:txBody>
          <a:bodyPr/>
          <a:lstStyle/>
          <a:p>
            <a:r>
              <a:rPr lang="en-GB" dirty="0" smtClean="0"/>
              <a:t>Desktop;</a:t>
            </a:r>
          </a:p>
          <a:p>
            <a:r>
              <a:rPr lang="en-GB" dirty="0" smtClean="0"/>
              <a:t>Laptop;</a:t>
            </a:r>
          </a:p>
          <a:p>
            <a:r>
              <a:rPr lang="en-GB" dirty="0" smtClean="0"/>
              <a:t>Notebook;</a:t>
            </a:r>
          </a:p>
          <a:p>
            <a:r>
              <a:rPr lang="en-GB" dirty="0" err="1" smtClean="0"/>
              <a:t>Netbook</a:t>
            </a:r>
            <a:r>
              <a:rPr lang="en-GB" dirty="0" smtClean="0"/>
              <a:t>;</a:t>
            </a:r>
          </a:p>
          <a:p>
            <a:r>
              <a:rPr lang="en-GB" dirty="0" smtClean="0"/>
              <a:t>Personal digital assistant.</a:t>
            </a:r>
          </a:p>
          <a:p>
            <a:endParaRPr lang="en-GB" dirty="0"/>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r>
              <a:rPr lang="en-GB" dirty="0" smtClean="0"/>
              <a:t>Common sense?</a:t>
            </a:r>
            <a:br>
              <a:rPr lang="en-GB" dirty="0" smtClean="0"/>
            </a:br>
            <a:r>
              <a:rPr lang="en-GB" dirty="0" smtClean="0"/>
              <a:t>Peripherals are devices you plug into you computer.</a:t>
            </a:r>
            <a:endParaRPr lang="en-GB" dirty="0"/>
          </a:p>
        </p:txBody>
      </p:sp>
      <p:pic>
        <p:nvPicPr>
          <p:cNvPr id="2050" name="Picture 2" descr="C:\Program Files\Microsoft Office\MEDIA\CAGCAT10\j0285750.wmf"/>
          <p:cNvPicPr>
            <a:picLocks noChangeAspect="1" noChangeArrowheads="1"/>
          </p:cNvPicPr>
          <p:nvPr/>
        </p:nvPicPr>
        <p:blipFill>
          <a:blip r:embed="rId2" cstate="print"/>
          <a:srcRect/>
          <a:stretch>
            <a:fillRect/>
          </a:stretch>
        </p:blipFill>
        <p:spPr bwMode="auto">
          <a:xfrm>
            <a:off x="2786050" y="2143116"/>
            <a:ext cx="3585796" cy="2203601"/>
          </a:xfrm>
          <a:prstGeom prst="rect">
            <a:avLst/>
          </a:prstGeom>
          <a:noFill/>
        </p:spPr>
      </p:pic>
      <p:sp>
        <p:nvSpPr>
          <p:cNvPr id="5" name="Right Arrow 4"/>
          <p:cNvSpPr/>
          <p:nvPr/>
        </p:nvSpPr>
        <p:spPr>
          <a:xfrm>
            <a:off x="1142976" y="2714620"/>
            <a:ext cx="150019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6572264" y="2786058"/>
            <a:ext cx="1500198" cy="9286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57224" y="3429000"/>
            <a:ext cx="1143008" cy="1477328"/>
          </a:xfrm>
          <a:prstGeom prst="rect">
            <a:avLst/>
          </a:prstGeom>
          <a:noFill/>
        </p:spPr>
        <p:txBody>
          <a:bodyPr wrap="square" rtlCol="0">
            <a:spAutoFit/>
          </a:bodyPr>
          <a:lstStyle/>
          <a:p>
            <a:r>
              <a:rPr lang="en-GB" dirty="0" smtClean="0"/>
              <a:t>Input devices put info/data in!</a:t>
            </a:r>
            <a:endParaRPr lang="en-GB" dirty="0"/>
          </a:p>
        </p:txBody>
      </p:sp>
      <p:sp>
        <p:nvSpPr>
          <p:cNvPr id="8" name="TextBox 7"/>
          <p:cNvSpPr txBox="1"/>
          <p:nvPr/>
        </p:nvSpPr>
        <p:spPr>
          <a:xfrm>
            <a:off x="6572264" y="3500438"/>
            <a:ext cx="1285884" cy="1477328"/>
          </a:xfrm>
          <a:prstGeom prst="rect">
            <a:avLst/>
          </a:prstGeom>
          <a:noFill/>
        </p:spPr>
        <p:txBody>
          <a:bodyPr wrap="square" rtlCol="0">
            <a:spAutoFit/>
          </a:bodyPr>
          <a:lstStyle/>
          <a:p>
            <a:r>
              <a:rPr lang="en-GB" dirty="0" smtClean="0"/>
              <a:t>Output</a:t>
            </a:r>
          </a:p>
          <a:p>
            <a:r>
              <a:rPr lang="en-GB" dirty="0" smtClean="0"/>
              <a:t>devices send info/data out!</a:t>
            </a:r>
            <a:endParaRPr lang="en-GB" dirty="0"/>
          </a:p>
        </p:txBody>
      </p:sp>
      <p:sp>
        <p:nvSpPr>
          <p:cNvPr id="9" name="TextBox 8"/>
          <p:cNvSpPr txBox="1"/>
          <p:nvPr/>
        </p:nvSpPr>
        <p:spPr>
          <a:xfrm>
            <a:off x="3357554" y="4572009"/>
            <a:ext cx="2500330" cy="923330"/>
          </a:xfrm>
          <a:prstGeom prst="rect">
            <a:avLst/>
          </a:prstGeom>
          <a:noFill/>
        </p:spPr>
        <p:txBody>
          <a:bodyPr wrap="square" rtlCol="0">
            <a:spAutoFit/>
          </a:bodyPr>
          <a:lstStyle/>
          <a:p>
            <a:r>
              <a:rPr lang="en-GB" dirty="0" smtClean="0"/>
              <a:t>Storage devices store info and data in the computer</a:t>
            </a:r>
            <a:endParaRPr lang="en-GB" dirty="0"/>
          </a:p>
        </p:txBody>
      </p:sp>
      <p:sp>
        <p:nvSpPr>
          <p:cNvPr id="10" name="Title 1"/>
          <p:cNvSpPr txBox="1">
            <a:spLocks/>
          </p:cNvSpPr>
          <p:nvPr/>
        </p:nvSpPr>
        <p:spPr>
          <a:xfrm>
            <a:off x="500034" y="5500702"/>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So, can you tell</a:t>
            </a:r>
            <a:r>
              <a:rPr kumimoji="0" lang="en-GB" sz="4400" b="0" i="0" u="none" strike="noStrike" kern="1200" cap="none" spc="0" normalizeH="0" noProof="0" dirty="0" smtClean="0">
                <a:ln>
                  <a:noFill/>
                </a:ln>
                <a:solidFill>
                  <a:schemeClr val="tx1"/>
                </a:solidFill>
                <a:effectLst/>
                <a:uLnTx/>
                <a:uFillTx/>
                <a:latin typeface="+mj-lt"/>
                <a:ea typeface="+mj-ea"/>
                <a:cs typeface="+mj-cs"/>
              </a:rPr>
              <a:t> what is an </a:t>
            </a:r>
            <a:r>
              <a:rPr kumimoji="0" lang="en-GB" sz="4400" b="0" i="0" u="none" strike="noStrike" kern="1200" cap="none" spc="0" normalizeH="0" noProof="0" dirty="0" err="1" smtClean="0">
                <a:ln>
                  <a:noFill/>
                </a:ln>
                <a:solidFill>
                  <a:schemeClr val="tx1"/>
                </a:solidFill>
                <a:effectLst/>
                <a:uLnTx/>
                <a:uFillTx/>
                <a:latin typeface="+mj-lt"/>
                <a:ea typeface="+mj-ea"/>
                <a:cs typeface="+mj-cs"/>
              </a:rPr>
              <a:t>input,output</a:t>
            </a:r>
            <a:r>
              <a:rPr kumimoji="0" lang="en-GB" sz="4400" b="0" i="0" u="none" strike="noStrike" kern="1200" cap="none" spc="0" normalizeH="0" noProof="0" dirty="0" smtClean="0">
                <a:ln>
                  <a:noFill/>
                </a:ln>
                <a:solidFill>
                  <a:schemeClr val="tx1"/>
                </a:solidFill>
                <a:effectLst/>
                <a:uLnTx/>
                <a:uFillTx/>
                <a:latin typeface="+mj-lt"/>
                <a:ea typeface="+mj-ea"/>
                <a:cs typeface="+mj-cs"/>
              </a:rPr>
              <a:t> or storage device?</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6 – quick answer</a:t>
            </a:r>
            <a:endParaRPr lang="en-GB" dirty="0"/>
          </a:p>
        </p:txBody>
      </p:sp>
      <p:sp>
        <p:nvSpPr>
          <p:cNvPr id="3" name="Content Placeholder 2"/>
          <p:cNvSpPr>
            <a:spLocks noGrp="1"/>
          </p:cNvSpPr>
          <p:nvPr>
            <p:ph idx="1"/>
          </p:nvPr>
        </p:nvSpPr>
        <p:spPr/>
        <p:txBody>
          <a:bodyPr>
            <a:normAutofit/>
          </a:bodyPr>
          <a:lstStyle/>
          <a:p>
            <a:r>
              <a:rPr lang="en-GB" sz="5400" dirty="0" smtClean="0"/>
              <a:t>Projector?</a:t>
            </a:r>
          </a:p>
          <a:p>
            <a:endParaRPr lang="en-GB" sz="5400" dirty="0" smtClean="0"/>
          </a:p>
          <a:p>
            <a:endParaRPr lang="en-GB" sz="5400" dirty="0" smtClean="0"/>
          </a:p>
          <a:p>
            <a:r>
              <a:rPr lang="en-GB" sz="5400" dirty="0" smtClean="0"/>
              <a:t>Input, output or storage?</a:t>
            </a:r>
            <a:endParaRPr lang="en-GB"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1300</TotalTime>
  <Words>701</Words>
  <Application>Microsoft Office PowerPoint</Application>
  <PresentationFormat>On-screen Show (4:3)</PresentationFormat>
  <Paragraphs>167</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What computer should I buy?</vt:lpstr>
      <vt:lpstr>Starter – Paired activity</vt:lpstr>
      <vt:lpstr>Learning Outcomes</vt:lpstr>
      <vt:lpstr>Key Words Test Class discussion</vt:lpstr>
      <vt:lpstr>Evolution of computers!</vt:lpstr>
      <vt:lpstr>Thinking Time!!</vt:lpstr>
      <vt:lpstr>Types of Computers</vt:lpstr>
      <vt:lpstr>Common sense? Peripherals are devices you plug into you computer.</vt:lpstr>
      <vt:lpstr>Student 6 – quick answer</vt:lpstr>
      <vt:lpstr>Student 16 – quick answer</vt:lpstr>
      <vt:lpstr>Student 1 – quick answer</vt:lpstr>
      <vt:lpstr>Student 28 – quick answer</vt:lpstr>
      <vt:lpstr>Student 4 – quick answer</vt:lpstr>
      <vt:lpstr>Student 23 – quick answer</vt:lpstr>
      <vt:lpstr>Student 12 – quick answer</vt:lpstr>
      <vt:lpstr>Quick fire questions!</vt:lpstr>
      <vt:lpstr>Whole Class Discussion</vt:lpstr>
      <vt:lpstr>Buying a Computer The Magnificent 7</vt:lpstr>
      <vt:lpstr>Paired Activity – ‘role play’</vt:lpstr>
      <vt:lpstr>Homework – you must be able to explain what these are:</vt:lpstr>
      <vt:lpstr>Have we made progress? Lets relate to our lesson outcomes...</vt:lpstr>
      <vt:lpstr>Independent Activity</vt:lpstr>
      <vt:lpstr>Model answer</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computer should I buy?</dc:title>
  <dc:creator>Sanders Draper</dc:creator>
  <cp:lastModifiedBy>mhadley</cp:lastModifiedBy>
  <cp:revision>31</cp:revision>
  <dcterms:created xsi:type="dcterms:W3CDTF">2012-02-06T15:06:28Z</dcterms:created>
  <dcterms:modified xsi:type="dcterms:W3CDTF">2013-10-04T12:32:35Z</dcterms:modified>
</cp:coreProperties>
</file>