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63" r:id="rId10"/>
    <p:sldId id="270" r:id="rId11"/>
    <p:sldId id="266" r:id="rId12"/>
    <p:sldId id="271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36925" autoAdjust="0"/>
  </p:normalViewPr>
  <p:slideViewPr>
    <p:cSldViewPr>
      <p:cViewPr>
        <p:scale>
          <a:sx n="90" d="100"/>
          <a:sy n="90" d="100"/>
        </p:scale>
        <p:origin x="888" y="1140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A4575-E33B-4F5A-9370-8ACB5D79977A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578A2-94F5-4314-830B-C0BE24776AD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78A2-94F5-4314-830B-C0BE24776AD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78A2-94F5-4314-830B-C0BE24776AD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dirty="0" smtClean="0"/>
              <a:t>An</a:t>
            </a:r>
            <a:r>
              <a:rPr lang="en-GB" baseline="0" dirty="0" smtClean="0"/>
              <a:t> internet search by future employers could give problematic results</a:t>
            </a:r>
          </a:p>
          <a:p>
            <a:pPr marL="228600" indent="-228600">
              <a:buNone/>
            </a:pPr>
            <a:r>
              <a:rPr lang="en-GB" baseline="0" dirty="0" smtClean="0"/>
              <a:t>Could gain a reputation amongst people, </a:t>
            </a:r>
          </a:p>
          <a:p>
            <a:pPr marL="228600" indent="-228600">
              <a:buNone/>
            </a:pPr>
            <a:r>
              <a:rPr lang="en-GB" baseline="0" dirty="0" smtClean="0"/>
              <a:t>dealing with those images may have repercussions with the police</a:t>
            </a:r>
          </a:p>
          <a:p>
            <a:pPr marL="228600" indent="-228600">
              <a:buNone/>
            </a:pPr>
            <a:r>
              <a:rPr lang="en-GB" baseline="0" dirty="0" smtClean="0"/>
              <a:t>Once images are sent via phones and social media – they are difficult to get rid of.</a:t>
            </a:r>
          </a:p>
          <a:p>
            <a:pPr marL="228600" indent="-228600">
              <a:buNone/>
            </a:pPr>
            <a:endParaRPr lang="en-GB" baseline="0" dirty="0" smtClean="0"/>
          </a:p>
          <a:p>
            <a:pPr marL="228600" indent="-228600">
              <a:buNone/>
            </a:pPr>
            <a:endParaRPr lang="en-GB" baseline="0" dirty="0" smtClean="0"/>
          </a:p>
          <a:p>
            <a:pPr marL="228600" indent="-228600">
              <a:buNone/>
            </a:pPr>
            <a:r>
              <a:rPr lang="en-GB" baseline="0" dirty="0" smtClean="0"/>
              <a:t>2. Is using the internet and technologies to harm other people in a deliberate, hostile and repeated manner.</a:t>
            </a:r>
          </a:p>
          <a:p>
            <a:pPr marL="228600" indent="-228600">
              <a:buNone/>
            </a:pPr>
            <a:r>
              <a:rPr lang="en-GB" baseline="0" dirty="0" smtClean="0"/>
              <a:t>In the case of the video – the images could be used to against her by people who might do her harm.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78A2-94F5-4314-830B-C0BE24776AD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Ordering</a:t>
            </a:r>
            <a:r>
              <a:rPr lang="en-GB" baseline="0" dirty="0" smtClean="0"/>
              <a:t> priorities of both work (career and ambition) and life (health, pleasure, family, leisure) so that one does not outweigh the other an imbalance between them can have a positive and negative effect on people.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Too much life – not enough work getting done</a:t>
            </a:r>
          </a:p>
          <a:p>
            <a:r>
              <a:rPr lang="en-GB" baseline="0" dirty="0" smtClean="0"/>
              <a:t>Too much work – not enough time spent on personal matters (all work and no play makes jack a dull boy)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78A2-94F5-4314-830B-C0BE24776AD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dirty="0" smtClean="0"/>
              <a:t>Emailing</a:t>
            </a:r>
            <a:r>
              <a:rPr lang="en-GB" baseline="0" dirty="0" smtClean="0"/>
              <a:t> clients</a:t>
            </a:r>
            <a:r>
              <a:rPr lang="en-GB" dirty="0" smtClean="0"/>
              <a:t>, </a:t>
            </a:r>
          </a:p>
          <a:p>
            <a:pPr marL="228600" indent="-228600">
              <a:buAutoNum type="arabicPeriod"/>
            </a:pPr>
            <a:r>
              <a:rPr lang="en-GB" dirty="0" smtClean="0"/>
              <a:t>texting,</a:t>
            </a:r>
            <a:r>
              <a:rPr lang="en-GB" baseline="0" dirty="0" smtClean="0"/>
              <a:t> 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searching the internet for information, 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contacts list of clients, 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GPS (</a:t>
            </a:r>
            <a:r>
              <a:rPr lang="en-GB" baseline="0" dirty="0" err="1" smtClean="0"/>
              <a:t>google</a:t>
            </a:r>
            <a:r>
              <a:rPr lang="en-GB" baseline="0" dirty="0" smtClean="0"/>
              <a:t> maps) to show locations, 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camera to document days activities as evidence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Some phones have office applications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78A2-94F5-4314-830B-C0BE24776AD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baseline="0" dirty="0" smtClean="0"/>
              <a:t>Being Contactable 24/7 which means work does not end, </a:t>
            </a:r>
          </a:p>
          <a:p>
            <a:pPr marL="228600" indent="-228600">
              <a:buNone/>
            </a:pPr>
            <a:r>
              <a:rPr lang="en-GB" baseline="0" dirty="0" smtClean="0"/>
              <a:t>personal activities interrupted by work can lead to demoralisation</a:t>
            </a:r>
          </a:p>
          <a:p>
            <a:pPr marL="228600" indent="-228600">
              <a:buNone/>
            </a:pPr>
            <a:r>
              <a:rPr lang="en-GB" baseline="0" dirty="0" smtClean="0"/>
              <a:t>being unable to switch off and feeling overwhelmed by pressures of work, </a:t>
            </a:r>
          </a:p>
          <a:p>
            <a:pPr marL="228600" indent="-228600">
              <a:buNone/>
            </a:pPr>
            <a:r>
              <a:rPr lang="en-GB" baseline="0" dirty="0" smtClean="0"/>
              <a:t>being unable to leave work at home and suffering stress as a consequence,</a:t>
            </a:r>
          </a:p>
          <a:p>
            <a:pPr marL="228600" indent="-228600">
              <a:buNone/>
            </a:pPr>
            <a:endParaRPr lang="en-GB" baseline="0" dirty="0" smtClean="0"/>
          </a:p>
          <a:p>
            <a:pPr marL="228600" indent="-228600">
              <a:buNone/>
            </a:pPr>
            <a:r>
              <a:rPr lang="en-GB" baseline="0" dirty="0" smtClean="0"/>
              <a:t>But also:</a:t>
            </a:r>
          </a:p>
          <a:p>
            <a:pPr marL="228600" indent="-228600">
              <a:buNone/>
            </a:pPr>
            <a:endParaRPr lang="en-GB" baseline="0" dirty="0" smtClean="0"/>
          </a:p>
          <a:p>
            <a:pPr marL="228600" indent="-228600">
              <a:buNone/>
            </a:pPr>
            <a:r>
              <a:rPr lang="en-GB" baseline="0" dirty="0" smtClean="0"/>
              <a:t>Could mean he could spend more time on personal activities rather than in the office</a:t>
            </a:r>
          </a:p>
          <a:p>
            <a:pPr marL="228600" indent="-228600">
              <a:buNone/>
            </a:pPr>
            <a:r>
              <a:rPr lang="en-GB" baseline="0" dirty="0" smtClean="0"/>
              <a:t>Could 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78A2-94F5-4314-830B-C0BE24776AD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78A2-94F5-4314-830B-C0BE24776AD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78A2-94F5-4314-830B-C0BE24776AD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four from: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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She should try to avoid using it in quiet places, e.g. libraries and trains.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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She should not send malicious or bullying messages to anyone.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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She should not upload images of anyone to blogs and social networking sites.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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She should not take pictures or make videos of anyone without their permission.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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She should not use it while driving without a hands-free kit.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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She should use a PIN to lock the phone.</a:t>
            </a:r>
          </a:p>
          <a:p>
            <a:pPr>
              <a:buFont typeface="Wingdings"/>
              <a:buChar char=""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should recycle her old phones.</a:t>
            </a:r>
          </a:p>
          <a:p>
            <a:pPr>
              <a:buFont typeface="Wingdings"/>
              <a:buChar char=""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78A2-94F5-4314-830B-C0BE24776AD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four from: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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Long-term use of mobile phones may have unknown health risks.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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Repetitive strain injury.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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Use of ‘text speak’ could have detrimental effect on spelling.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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Could become involved with cyber bullying.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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Could be attacked for his phone.</a:t>
            </a:r>
          </a:p>
          <a:p>
            <a:pPr>
              <a:buFont typeface="Wingdings"/>
              <a:buChar char=""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risk from predators.</a:t>
            </a:r>
          </a:p>
          <a:p>
            <a:pPr>
              <a:buFont typeface="Wingdings"/>
              <a:buChar char=""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/>
              <a:buChar char=""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safety reasons such as phoning parents if he is lost, in trouble, going to be late,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78A2-94F5-4314-830B-C0BE24776ADF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9D31-F8BE-4188-9467-BB666BB98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D2619-D1C6-4D82-AE49-52EE55DC1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D98AB-27D9-4B84-A638-9FF9F1BED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4E6B6-D9AE-40DF-B389-5F66246DB6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F6D84-785A-457E-B6EA-682C1DEB7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EA52-0F63-4916-8D7C-870AEA4C8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EA634-41A9-4E11-A912-B740F2928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12E96-225A-4483-A18B-47C92A1DD0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EFA91-AF2D-41BE-886A-D39B13C9D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D586E-201B-44A4-805A-8DD431E23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D4F75-2126-43C8-8E62-FEFB0DFD3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8A5965-C8EF-47DE-BB69-F4BD1DBC4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ovR3FF_6us&amp;feature=player_embedde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Mobile Phones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501008"/>
            <a:ext cx="6400800" cy="1752600"/>
          </a:xfrm>
        </p:spPr>
        <p:txBody>
          <a:bodyPr/>
          <a:lstStyle/>
          <a:p>
            <a:r>
              <a:rPr lang="en-GB" dirty="0" smtClean="0"/>
              <a:t>What issues are associated with mobile phones – what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Losing your phone can have implications (8 marks)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1076" y="1500174"/>
          <a:ext cx="7992890" cy="521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578"/>
                <a:gridCol w="1598578"/>
                <a:gridCol w="1598578"/>
                <a:gridCol w="1598578"/>
                <a:gridCol w="1598578"/>
              </a:tblGrid>
              <a:tr h="118732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Issue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Financially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Socially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Security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Files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71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Impact on the individual?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cost of the contract, the cost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of a new phone, insurance will increase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Unable to socialise – to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lose contacts – to be off air and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</a:rPr>
                        <a:t>incontactable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Passwords,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confidential information left on the phone, pictures, other details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Lost images, songs, videos that cannot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be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71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can you safe guard against these?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Get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insurance,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Change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passwords on social networking sites. Backup your contacts.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Password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protect your phone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Backup all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your files so that the phone is not the only place to store them.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500042"/>
            <a:ext cx="89297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John has explained to Alice that she should use her mobile phone responsibly and not inconvenience or endanger herself and other people.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endParaRPr lang="en-GB" sz="2400" b="1" dirty="0" smtClean="0"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List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four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rules that Alice should follow in order to do this.	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(4)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(1)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(3)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(4)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1" y="428604"/>
            <a:ext cx="8501122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  <a:tab pos="809625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Rosie has an eight-year-old brother who wants a mobile phone for his birthday.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  <a:tab pos="809625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Rosie’s parents are concerned that he is too young and have been thinking about the pros and cons of children owning mobile phones.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>
                <a:tab pos="269875" algn="l"/>
                <a:tab pos="539750" algn="l"/>
                <a:tab pos="809625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State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four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concerns Rosie’s parents may have about young children owning and using mobile phones.	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(4)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>
                <a:tab pos="269875" algn="l"/>
                <a:tab pos="539750" algn="l"/>
                <a:tab pos="809625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</a:t>
            </a:r>
            <a:r>
              <a:rPr lang="en-GB" sz="2400" b="1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)</a:t>
            </a:r>
            <a:br>
              <a:rPr lang="en-GB" sz="2400" b="1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  <a:tab pos="809625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(3)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  <a:tab pos="809625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(4)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  <a:tab pos="809625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	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  <a:tab pos="809625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(ii)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State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one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situation where his parents would think it would be an advantage for him to have a mobile phone.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(1)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  <a:tab pos="809625" algn="l"/>
              </a:tabLst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	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  <a:tab pos="809625" algn="l"/>
              </a:tabLst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		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060848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	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en-GB" dirty="0" smtClean="0"/>
              <a:t>Plenary marks out of 26</a:t>
            </a:r>
            <a:br>
              <a:rPr lang="en-GB" dirty="0" smtClean="0"/>
            </a:br>
            <a:r>
              <a:rPr lang="en-GB" dirty="0" smtClean="0"/>
              <a:t>Rough boundaries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2357430"/>
          <a:ext cx="8429688" cy="2603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</a:tblGrid>
              <a:tr h="86783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A*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783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80%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783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Starter – Paired activity</a:t>
            </a:r>
            <a:br>
              <a:rPr lang="en-GB" sz="4000" dirty="0"/>
            </a:br>
            <a:r>
              <a:rPr lang="en-GB" sz="4000" dirty="0"/>
              <a:t>Features of mobile phones</a:t>
            </a:r>
            <a:endParaRPr lang="en-US" sz="4000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1600200"/>
            <a:ext cx="8291264" cy="4525963"/>
          </a:xfrm>
        </p:spPr>
        <p:txBody>
          <a:bodyPr/>
          <a:lstStyle/>
          <a:p>
            <a:r>
              <a:rPr lang="en-GB" dirty="0" smtClean="0"/>
              <a:t>Rank these activities in order of energy consumption from those that use the most energy to those that use the least</a:t>
            </a:r>
          </a:p>
          <a:p>
            <a:endParaRPr lang="en-GB" sz="2400" dirty="0" smtClean="0"/>
          </a:p>
          <a:p>
            <a:r>
              <a:rPr lang="en-GB" sz="2400" dirty="0" smtClean="0"/>
              <a:t>Surfing the Internet</a:t>
            </a:r>
          </a:p>
          <a:p>
            <a:r>
              <a:rPr lang="en-GB" sz="2400" dirty="0" smtClean="0"/>
              <a:t>Watching Internet TV</a:t>
            </a:r>
          </a:p>
          <a:p>
            <a:r>
              <a:rPr lang="en-GB" sz="2400" dirty="0" smtClean="0"/>
              <a:t>Talking to friends</a:t>
            </a:r>
          </a:p>
          <a:p>
            <a:r>
              <a:rPr lang="en-GB" sz="2400" dirty="0" smtClean="0"/>
              <a:t>Sending text messages</a:t>
            </a:r>
          </a:p>
          <a:p>
            <a:r>
              <a:rPr lang="en-GB" sz="2400" dirty="0" smtClean="0"/>
              <a:t>Taking photos</a:t>
            </a:r>
          </a:p>
          <a:p>
            <a:r>
              <a:rPr lang="en-GB" sz="2400" dirty="0" smtClean="0"/>
              <a:t>Using the calculator to keep tabs on finances</a:t>
            </a:r>
          </a:p>
          <a:p>
            <a:r>
              <a:rPr lang="en-GB" sz="2400" dirty="0" smtClean="0"/>
              <a:t>Using GPS to find a destination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 Outcomes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r>
              <a:rPr lang="en-GB" dirty="0" smtClean="0"/>
              <a:t>All students should be able to recognise some effects of mobile phones</a:t>
            </a:r>
          </a:p>
          <a:p>
            <a:r>
              <a:rPr lang="en-GB" dirty="0" smtClean="0"/>
              <a:t>Most should be able to answer questions on the effects of mobile phones on well being, health, safety, security, finance and other people.</a:t>
            </a:r>
          </a:p>
          <a:p>
            <a:r>
              <a:rPr lang="en-GB" dirty="0" smtClean="0"/>
              <a:t>Some will be able to explain in detail these effects and provide a range of answers and possible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- Key </a:t>
            </a:r>
            <a:r>
              <a:rPr lang="en-GB" dirty="0"/>
              <a:t>Concepts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Can you think of how mobile phones can have an effect on:</a:t>
            </a:r>
          </a:p>
          <a:p>
            <a:endParaRPr lang="en-GB" sz="1200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Well being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Health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Safety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Security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Financial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Other people around you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being, safety and security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en-US" dirty="0" smtClean="0"/>
              <a:t>Effects of using mobile phones on well being.</a:t>
            </a:r>
          </a:p>
          <a:p>
            <a:r>
              <a:rPr lang="en-US" dirty="0" smtClean="0">
                <a:hlinkClick r:id="rId3"/>
              </a:rPr>
              <a:t>http://www.youtube.com/watch?v=4ovR3FF_6us&amp;feature=player_embedded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4286256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1. What effect could these pictures being online later on in her working life?</a:t>
            </a:r>
          </a:p>
          <a:p>
            <a:r>
              <a:rPr lang="en-GB" sz="2400" dirty="0" smtClean="0"/>
              <a:t>(1 mark) </a:t>
            </a:r>
          </a:p>
          <a:p>
            <a:endParaRPr lang="en-GB" sz="2400" dirty="0" smtClean="0"/>
          </a:p>
          <a:p>
            <a:r>
              <a:rPr lang="en-GB" sz="2400" dirty="0" smtClean="0"/>
              <a:t>2. What is meant by </a:t>
            </a:r>
            <a:r>
              <a:rPr lang="en-GB" sz="2400" dirty="0" err="1" smtClean="0"/>
              <a:t>cyberbullying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(1 mark)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Well being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What is meant by Work / life balance?</a:t>
            </a:r>
          </a:p>
          <a:p>
            <a:pPr>
              <a:buNone/>
            </a:pPr>
            <a:r>
              <a:rPr lang="en-US" dirty="0" smtClean="0"/>
              <a:t>1 mark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Well being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4. A person has a </a:t>
            </a:r>
            <a:r>
              <a:rPr lang="en-GB" dirty="0" err="1" smtClean="0"/>
              <a:t>smartphone</a:t>
            </a:r>
            <a:r>
              <a:rPr lang="en-GB" dirty="0" smtClean="0"/>
              <a:t>. List 3 functions of the smart phone that can allow this person to work on the move / on the go?</a:t>
            </a:r>
          </a:p>
          <a:p>
            <a:pPr>
              <a:buNone/>
            </a:pPr>
            <a:r>
              <a:rPr lang="en-GB" dirty="0" smtClean="0"/>
              <a:t>(3 marks)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-</a:t>
            </a:r>
          </a:p>
          <a:p>
            <a:pPr>
              <a:buNone/>
            </a:pPr>
            <a:r>
              <a:rPr lang="en-GB" dirty="0" smtClean="0"/>
              <a:t>-</a:t>
            </a:r>
          </a:p>
          <a:p>
            <a:pPr>
              <a:buNone/>
            </a:pPr>
            <a:r>
              <a:rPr lang="en-GB" dirty="0" smtClean="0"/>
              <a:t>-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Well being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5. A person has a </a:t>
            </a:r>
            <a:r>
              <a:rPr lang="en-GB" dirty="0" err="1" smtClean="0"/>
              <a:t>smartphone</a:t>
            </a:r>
            <a:r>
              <a:rPr lang="en-GB" dirty="0" smtClean="0"/>
              <a:t>. List 3 positive and negative effects that this phone can have on his home life?</a:t>
            </a:r>
          </a:p>
          <a:p>
            <a:pPr>
              <a:buNone/>
            </a:pPr>
            <a:r>
              <a:rPr lang="en-GB" dirty="0" smtClean="0"/>
              <a:t>(3 marks)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-</a:t>
            </a:r>
          </a:p>
          <a:p>
            <a:pPr>
              <a:buNone/>
            </a:pPr>
            <a:r>
              <a:rPr lang="en-GB" dirty="0" smtClean="0"/>
              <a:t>-</a:t>
            </a:r>
          </a:p>
          <a:p>
            <a:pPr>
              <a:buNone/>
            </a:pPr>
            <a:r>
              <a:rPr lang="en-GB" dirty="0" smtClean="0"/>
              <a:t>-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Losing your phone can have implications (8 marks)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889448"/>
          <a:ext cx="7992890" cy="456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578"/>
                <a:gridCol w="1598578"/>
                <a:gridCol w="1598578"/>
                <a:gridCol w="1598578"/>
                <a:gridCol w="1598578"/>
              </a:tblGrid>
              <a:tr h="15212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Issue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Financially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Socially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Security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Files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12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Impact on the individual?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12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can you safe guard against these?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2" y="1857364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3465</TotalTime>
  <Words>845</Words>
  <Application>Microsoft Office PowerPoint</Application>
  <PresentationFormat>On-screen Show (4:3)</PresentationFormat>
  <Paragraphs>182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Mobile Phones</vt:lpstr>
      <vt:lpstr>Starter – Paired activity Features of mobile phones</vt:lpstr>
      <vt:lpstr>Learning Outcomes</vt:lpstr>
      <vt:lpstr>Group - Key Concepts</vt:lpstr>
      <vt:lpstr>Well being, safety and security</vt:lpstr>
      <vt:lpstr>Health and Well being</vt:lpstr>
      <vt:lpstr>Health and Well being</vt:lpstr>
      <vt:lpstr>Health and Well being</vt:lpstr>
      <vt:lpstr>Losing your phone can have implications (8 marks)</vt:lpstr>
      <vt:lpstr>Losing your phone can have implications (8 marks)</vt:lpstr>
      <vt:lpstr>Slide 11</vt:lpstr>
      <vt:lpstr>Slide 12</vt:lpstr>
      <vt:lpstr>Plenary marks out of 26 Rough boundaries</vt:lpstr>
    </vt:vector>
  </TitlesOfParts>
  <Company>LBBD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Phones</dc:title>
  <dc:creator>Eastbury Comprehensive School</dc:creator>
  <cp:lastModifiedBy>mhadley</cp:lastModifiedBy>
  <cp:revision>26</cp:revision>
  <dcterms:created xsi:type="dcterms:W3CDTF">2012-01-30T20:30:48Z</dcterms:created>
  <dcterms:modified xsi:type="dcterms:W3CDTF">2014-05-08T10:02:47Z</dcterms:modified>
</cp:coreProperties>
</file>