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6" r:id="rId4"/>
    <p:sldId id="277" r:id="rId5"/>
    <p:sldId id="265" r:id="rId6"/>
    <p:sldId id="278" r:id="rId7"/>
    <p:sldId id="266" r:id="rId8"/>
    <p:sldId id="279" r:id="rId9"/>
    <p:sldId id="267" r:id="rId10"/>
    <p:sldId id="275" r:id="rId11"/>
    <p:sldId id="268" r:id="rId12"/>
    <p:sldId id="280" r:id="rId13"/>
    <p:sldId id="269" r:id="rId14"/>
    <p:sldId id="284" r:id="rId15"/>
    <p:sldId id="270" r:id="rId16"/>
    <p:sldId id="282" r:id="rId17"/>
    <p:sldId id="298" r:id="rId18"/>
    <p:sldId id="285" r:id="rId19"/>
    <p:sldId id="286" r:id="rId20"/>
    <p:sldId id="287" r:id="rId21"/>
    <p:sldId id="288" r:id="rId22"/>
    <p:sldId id="289" r:id="rId23"/>
    <p:sldId id="290" r:id="rId24"/>
    <p:sldId id="297" r:id="rId25"/>
    <p:sldId id="292" r:id="rId26"/>
    <p:sldId id="293" r:id="rId27"/>
    <p:sldId id="294" r:id="rId28"/>
    <p:sldId id="295" r:id="rId29"/>
    <p:sldId id="296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6844" autoAdjust="0"/>
  </p:normalViewPr>
  <p:slideViewPr>
    <p:cSldViewPr>
      <p:cViewPr varScale="1">
        <p:scale>
          <a:sx n="55" d="100"/>
          <a:sy n="55" d="100"/>
        </p:scale>
        <p:origin x="-102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EDDA-27B1-4DB3-AC6B-5FCA835F811C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D896-E6EF-4636-AD92-B9610A720D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online shop have stored/tracked data from her previous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(1) and matched that data with other items for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(1).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Contact the sender to opt out / unsubscribe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Filter her emails / block sender / mark address 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Change her email address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Deactivate her email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collection and use: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Online companies gathering statistics about users’ searches and browsing habits actions for marketing purposes.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Cookie installation and spyware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ISPs are able to view data that pass through them.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Government / Police looking at individuals’ computers without a warrant. (Big Brother concept)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Identity theft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Filling out forms / buying goods. Users provide personal data knowingly without realising implications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Requirements for users to ‘opt in’ to gain access to services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Complicated ‘opt out’ methods.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Privacy policies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(networking) concerns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Personal information made available to all in social network.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GPS tools now provide means to publish individual’s location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Individuals may appear in media when they are not aware. 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photos/videos on social media or Google’s “Street view”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Users need to be mindful what they look at online. Fear of social ‘control’.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Vulnerable (at risk) groups face an increased threat.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issues: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Difficult to enforce the Data Protection 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need particular (format compatible) devices to listen, which limits the market for the band (unless they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for a range of formats).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24x7x365 access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Digital divide (access dependent on internet access and digital literacy).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Understand and use range of formats / incompatibility.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and piracy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reduces opportunity for consumers to share files / can limit storage of files to certain (numbers of) devices.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helps protect musicians’ revenue.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must abide by new laws (Digital Economy Act 2010).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Downloadable content is more easily shared than physical products.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rely more on other revenue (subscriptions / concerts etc).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create more popular music (that sells in higher volumes) due to reduced sales caused by piracy.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Only certain labels / artists distribute online.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Revenue/Marketing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Different style of advertising required for downloads.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may/can choose to be independent by self promote / break from publishers.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Payment systems and/or payment technologies.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/ Personal preference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Need software and hardware to listen back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 does not have same ‘feel’ as material product.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Sound quality: some people prefer sound of vinyl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interference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physical block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frequency overload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distance from receiver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of: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HD-DVD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CD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student response from (d)(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(e.g.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-ray) has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storage capacity (1) so can hold more data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better quality sound (1)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 to include two differences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less data used to store audio information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makes it quicker to download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is a popular format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increases compatibility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audio quality / low quality / sound quality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need particular (format compatible) devices to listen, which limits the market for the band (unless they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for a range of formats).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24x7x365 access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Digital divide (access dependent on internet access and digital literacy).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Understand and use range of formats / incompatibility.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and piracy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reduces opportunity for consumers to share files / can limit storage of files to certain (numbers of) devices.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helps protect musicians’ revenue.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must abide by new laws (Digital Economy Act 2010).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Downloadable content is more easily shared than physical products.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rely more on other revenue (subscriptions / concerts etc).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create more popular music (that sells in higher volumes) due to reduced sales caused by piracy.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Only certain labels / artists distribute online.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Revenue/Marketing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Different style of advertising required for downloads.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may/can choose to be independent by self promote / break from publishers.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Payment systems and/or payment technologies.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/ Personal preference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Need software and hardware to listen back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 does not have same ‘feel’ as material product.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Sound quality: some people prefer sound of vinyl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need particular (format compatible) devices to listen, which limits the market for the band (unless they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for a range of formats).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24x7x365 access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Digital divide (access dependent on internet access and digital literacy).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Understand and use range of formats / incompatibility.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and piracy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reduces opportunity for consumers to share files / can limit storage of files to certain (numbers of) devices.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helps protect musicians’ revenue.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must abide by new laws (Digital Economy Act 2010).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Downloadable content is more easily shared than physical products.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rely more on other revenue (subscriptions / concerts etc).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create more popular music (that sells in higher volumes) due to reduced sales caused by piracy.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Only certain labels / artists distribute online.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Revenue/Marketing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Different style of advertising required for downloads.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may/can choose to be independent by self promote / break from publishers.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Payment systems and/or payment technologies.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/ Personal preference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Need software and hardware to listen back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 does not have same ‘feel’ as material product.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Sound quality: some people prefer sound of vinyl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interference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physical block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frequency overload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distance from receiver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Modem / Ethernet cable / (Wireless) dongle /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(Wireless) Router / Wireless adapter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stop the media from being shared / copied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sold illegally / prevent it being ripped.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helps protect the rights/revenue of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owner.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Laura’s experience (1) by increasing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relevance of the adverts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mark (max) may be awarded for: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Laura has opted in to receive emails from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 (or not opted out)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reference to an organisation’s marketing strategy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answers relating to: persuading her to buy more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online shop have stored/tracked data from her previous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(1) and matched that data with other items for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(1).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Contact the sender to opt out / unsubscribe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Filter her emails / block sender / mark address 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Change her email address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Deactivate her email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collection and use: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Online companies gathering statistics about users’ searches and browsing habits actions for marketing purposes.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Cookie installation and spyware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ISPs are able to view data that pass through them.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Government / Police looking at individuals’ computers without a warrant. (Big Brother concept)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Identity theft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Filling out forms / buying goods. Users provide personal data knowingly without realising implications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Requirements for users to ‘opt in’ to gain access to services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Complicated ‘opt out’ methods.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Privacy policies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(networking) concerns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Personal information made available to all in social network.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GPS tools now provide means to publish individual’s location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Individuals may appear in media when they are not aware. 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photos/videos on social media or Google’s “Street view”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Users need to be mindful what they look at online. Fear of social ‘control’.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Vulnerable (at risk) groups face an increased threat.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issues: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Difficult to enforce the Data Protection 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collection and use: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Online companies gathering statistics about users’ searches and browsing habits actions for marketing purposes.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Cookie installation and spyware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ISPs are able to view data that pass through them.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Government / Police looking at individuals’ computers without a warrant. (Big Brother concept)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Identity theft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(Overt)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Filling out forms / buying goods. Users provide personal data knowingly without realising implications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Requirements for users to ‘opt in’ to gain access to services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Complicated ‘opt out’ methods.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Privacy policies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(networking) concerns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Personal information made available to all in social network.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GPS tools now provide means to publish individual’s location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Individuals may appear in media when they are not aware. 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photos/videos on social media or Google’s “Street view”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Users need to be mindful what they look at online. Fear of social ‘control’.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Vulnerable (at risk) groups face an increased threat.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issues: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Difficult to enforce the Data Protection 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may be out of time with the sound/live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(1) and this gives a poor audience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 (1)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of: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HD-DVD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CD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student response from (d)(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(e.g.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-ray) has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storage capacity (1) so can hold more data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better quality sound (1)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 to include two differences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less data used to store audio information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makes it quicker to download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is a popular format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increases compatibility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audio quality / low quality / sound quality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of: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HD-DVD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DVD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CD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student response from (d)(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(e.g.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-ray) has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storage capacity (1) so can hold more data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better quality sound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 to include two differences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less data used to store audio information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makes it quicker to download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is a popular format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increases compatibility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audio quality / low quality / sound quality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need particular (format compatible) devices to listen, which limits the market for the band (unless they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for a range of formats).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24x7x365 access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Digital divide (access dependent on internet access and digital literacy).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Understand and use range of formats / incompatibility.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and piracy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reduces opportunity for consumers to share files / can limit storage of files to certain (numbers of) devices.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DRM helps protect musicians’ revenue.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Consumers must abide by new laws (Digital Economy Act 2010).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Downloadable content is more easily shared than physical products.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rely more on other revenue (subscriptions / concerts etc).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Variety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 create more popular music (that sells in higher volumes) due to reduced sales caused by piracy.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Only certain labels / artists distribute online.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Revenue/Marketing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Different style of advertising required for downloads.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Musicians may/can choose to be independent by self promote / break from publishers.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Payment systems and/or payment technologies.</a:t>
            </a: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/ Personal preference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Need software and hardware to listen back to music.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Download does not have same ‘feel’ as material product.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Sound quality: some people prefer sound of vinyl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</a:p>
          <a:p>
            <a:endPara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two explanation points from: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Discs use different formats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Not compatible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Unable to be read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-ray uses a different laser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Modem / Ethernet cable / (Wireless) dongle /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(Wireless) Router / Wireless adapter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stop the media from being shared / copied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sold illegally / prevent it being ripped.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helps protect the rights/revenue of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owner.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Laura’s experience (1) by increasing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relevance of the adverts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mark (max) may be awarded for: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Laura has opted in to receive emails from the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 (or not opted out)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reference to an organisation’s marketing strategy (1)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answers relating to: persuading her to buy more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D896-E6EF-4636-AD92-B9610A720DD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B94-05CB-4D72-888D-F4891A355CA3}" type="datetimeFigureOut">
              <a:rPr lang="en-US" smtClean="0"/>
              <a:pPr/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F882-8AE0-4B7A-A487-8A7BC46E4D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“Revision” lesson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r>
              <a:rPr lang="en-GB" dirty="0" smtClean="0"/>
              <a:t>An exam in a lesson – getting 100%</a:t>
            </a:r>
          </a:p>
          <a:p>
            <a:r>
              <a:rPr lang="en-GB" dirty="0" smtClean="0"/>
              <a:t>Quick, quick, quick!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key words – what am I talking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Phishing</a:t>
            </a:r>
          </a:p>
          <a:p>
            <a:r>
              <a:rPr lang="en-GB" dirty="0" err="1" smtClean="0"/>
              <a:t>Pharming</a:t>
            </a:r>
            <a:endParaRPr lang="en-GB" dirty="0" smtClean="0"/>
          </a:p>
          <a:p>
            <a:r>
              <a:rPr lang="en-GB" dirty="0" smtClean="0"/>
              <a:t>Spam</a:t>
            </a:r>
          </a:p>
          <a:p>
            <a:r>
              <a:rPr lang="en-GB" dirty="0" err="1" smtClean="0"/>
              <a:t>Netbot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8056" r="30273" b="56475"/>
          <a:stretch>
            <a:fillRect/>
          </a:stretch>
        </p:blipFill>
        <p:spPr bwMode="auto">
          <a:xfrm>
            <a:off x="97620" y="188640"/>
            <a:ext cx="90463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67544" y="4365104"/>
            <a:ext cx="37444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difference between DVD and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Blu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Ray?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4365104"/>
            <a:ext cx="3744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it not suitable for a DVD player?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42486" r="30273" b="25293"/>
          <a:stretch>
            <a:fillRect/>
          </a:stretch>
        </p:blipFill>
        <p:spPr bwMode="auto">
          <a:xfrm>
            <a:off x="0" y="0"/>
            <a:ext cx="9019354" cy="50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560" y="2996952"/>
            <a:ext cx="3225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is the main reason to protect the disc?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364502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What does that mean to the artist?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8056" r="30273" b="70077"/>
          <a:stretch>
            <a:fillRect/>
          </a:stretch>
        </p:blipFill>
        <p:spPr bwMode="auto">
          <a:xfrm>
            <a:off x="-1" y="0"/>
            <a:ext cx="914651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772816"/>
            <a:ext cx="3225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is likely to be the content of these emails?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84482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can they be more personal?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29923" r="30273" b="31119"/>
          <a:stretch>
            <a:fillRect/>
          </a:stretch>
        </p:blipFill>
        <p:spPr bwMode="auto">
          <a:xfrm>
            <a:off x="0" y="332656"/>
            <a:ext cx="914651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12474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kind of data is collected?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196752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can they now start doing with this info?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9521" r="30273" b="79493"/>
          <a:stretch>
            <a:fillRect/>
          </a:stretch>
        </p:blipFill>
        <p:spPr bwMode="auto">
          <a:xfrm>
            <a:off x="214282" y="214290"/>
            <a:ext cx="55721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03648" y="5750004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mark for each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556792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plications are there to using online accounts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2188" y="1124744"/>
            <a:ext cx="23677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Indicates it is negative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56470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0031" y="2996952"/>
            <a:ext cx="3871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 might be watching you?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19" y="2492896"/>
            <a:ext cx="5096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can your ISP find out about you?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539" y="3140968"/>
            <a:ext cx="4361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might someone do with all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personal details?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1" y="3645024"/>
            <a:ext cx="34667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can be gained from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 Network sites?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19" y="2276872"/>
            <a:ext cx="8322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GPS?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637" y="4077072"/>
            <a:ext cx="2840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personal data?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9871" y="4509120"/>
            <a:ext cx="3197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legislation exists?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013176"/>
            <a:ext cx="4860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happens when info is on the internet?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3500" y="4869160"/>
            <a:ext cx="4219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easy is it to get rid of stuff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Once its online?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0" y="2204864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0" y="5877272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8881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 Consumers need particular (format compatible) devices to listen, which limits the market for the band (unless they</a:t>
            </a:r>
          </a:p>
          <a:p>
            <a:r>
              <a:rPr lang="en-GB" dirty="0" smtClean="0"/>
              <a:t>provide for a range of formats).</a:t>
            </a:r>
          </a:p>
          <a:p>
            <a:r>
              <a:rPr lang="en-GB" dirty="0" smtClean="0"/>
              <a:t>• 24x7x365 access to music.</a:t>
            </a:r>
          </a:p>
          <a:p>
            <a:r>
              <a:rPr lang="en-GB" dirty="0" smtClean="0"/>
              <a:t>• Digital divide (access dependent on internet access and digital literacy).</a:t>
            </a:r>
          </a:p>
          <a:p>
            <a:r>
              <a:rPr lang="en-GB" dirty="0" smtClean="0"/>
              <a:t>• Understand and use range of formats / incompatibility.</a:t>
            </a:r>
          </a:p>
          <a:p>
            <a:r>
              <a:rPr lang="en-GB" b="1" dirty="0" smtClean="0"/>
              <a:t>Copyright and piracy</a:t>
            </a:r>
          </a:p>
          <a:p>
            <a:r>
              <a:rPr lang="en-GB" dirty="0" smtClean="0"/>
              <a:t>• DRM reduces opportunity for consumers to share files / can limit storage of files to certain (numbers of) devices.</a:t>
            </a:r>
          </a:p>
          <a:p>
            <a:r>
              <a:rPr lang="en-GB" dirty="0" smtClean="0"/>
              <a:t>• DRM helps protect musicians’ revenue.</a:t>
            </a:r>
          </a:p>
          <a:p>
            <a:r>
              <a:rPr lang="en-GB" dirty="0" smtClean="0"/>
              <a:t>• Consumers must abide by new laws (Digital Economy Act 2010).</a:t>
            </a:r>
          </a:p>
          <a:p>
            <a:r>
              <a:rPr lang="en-GB" dirty="0" smtClean="0"/>
              <a:t>• Downloadable content is more easily shared than physical products.</a:t>
            </a:r>
          </a:p>
          <a:p>
            <a:r>
              <a:rPr lang="en-GB" dirty="0" smtClean="0"/>
              <a:t>• Musicians may rely more on other revenue (subscriptions / concerts etc).</a:t>
            </a:r>
          </a:p>
          <a:p>
            <a:r>
              <a:rPr lang="en-GB" b="1" dirty="0" smtClean="0"/>
              <a:t>Variety</a:t>
            </a:r>
          </a:p>
          <a:p>
            <a:r>
              <a:rPr lang="en-GB" dirty="0" smtClean="0"/>
              <a:t>• Musicians may create more popular music (that sells in higher volumes) due to reduced sales caused by piracy.</a:t>
            </a:r>
          </a:p>
          <a:p>
            <a:r>
              <a:rPr lang="en-GB" dirty="0" smtClean="0"/>
              <a:t>• Only certain labels / artists distribute online.</a:t>
            </a:r>
          </a:p>
          <a:p>
            <a:r>
              <a:rPr lang="en-GB" b="1" dirty="0" smtClean="0"/>
              <a:t>Revenue/Marketing</a:t>
            </a:r>
          </a:p>
          <a:p>
            <a:r>
              <a:rPr lang="en-GB" dirty="0" smtClean="0"/>
              <a:t>• Different style of advertising required for downloads.</a:t>
            </a:r>
          </a:p>
          <a:p>
            <a:r>
              <a:rPr lang="en-GB" dirty="0" smtClean="0"/>
              <a:t>• Musicians may/can choose to be independent by self promote / break from publishers.</a:t>
            </a:r>
          </a:p>
          <a:p>
            <a:r>
              <a:rPr lang="en-GB" dirty="0" smtClean="0"/>
              <a:t>• Payment systems and/or payment technologies.</a:t>
            </a:r>
          </a:p>
          <a:p>
            <a:r>
              <a:rPr lang="en-GB" b="1" dirty="0" smtClean="0"/>
              <a:t>General / Personal preference</a:t>
            </a:r>
          </a:p>
          <a:p>
            <a:r>
              <a:rPr lang="en-GB" dirty="0" smtClean="0"/>
              <a:t>• Need software and hardware to listen back to music.</a:t>
            </a:r>
          </a:p>
          <a:p>
            <a:r>
              <a:rPr lang="en-GB" dirty="0" smtClean="0"/>
              <a:t>• Download does not have same ‘feel’ as material product.</a:t>
            </a:r>
          </a:p>
          <a:p>
            <a:r>
              <a:rPr lang="en-GB" dirty="0" smtClean="0"/>
              <a:t>• Sound quality: some people prefer sound of vinyl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8000" dirty="0" smtClean="0"/>
              <a:t>Did you score the maximum marks?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17578" r="30273" b="38125"/>
          <a:stretch>
            <a:fillRect/>
          </a:stretch>
        </p:blipFill>
        <p:spPr bwMode="auto">
          <a:xfrm>
            <a:off x="179512" y="-27384"/>
            <a:ext cx="8712968" cy="67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4283968" y="5301208"/>
            <a:ext cx="4032448" cy="64807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5733257"/>
            <a:ext cx="345638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63351" r="30273" b="17968"/>
          <a:stretch>
            <a:fillRect/>
          </a:stretch>
        </p:blipFill>
        <p:spPr bwMode="auto">
          <a:xfrm>
            <a:off x="155930" y="332656"/>
            <a:ext cx="88085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://d.onedirect.com/pics/motorola/Accesories%20Talkies/Motorola%20Headset/motorola-headset-vox-talkb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843808" cy="2843808"/>
          </a:xfrm>
          <a:prstGeom prst="rect">
            <a:avLst/>
          </a:prstGeom>
          <a:noFill/>
        </p:spPr>
      </p:pic>
      <p:pic>
        <p:nvPicPr>
          <p:cNvPr id="26628" name="Picture 4" descr="http://t3.gstatic.com/images?q=tbn:ANd9GcR6yCdTNhYTAIPprsefsfGLEtcpMqTtkNvB4rJ1hB-WvRSZQtb0Jw:content.hwigroup.net/images/products/xl/013863/belkin_n_wireless_ro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29000"/>
            <a:ext cx="3456384" cy="2792760"/>
          </a:xfrm>
          <a:prstGeom prst="rect">
            <a:avLst/>
          </a:prstGeom>
          <a:noFill/>
        </p:spPr>
      </p:pic>
      <p:sp>
        <p:nvSpPr>
          <p:cNvPr id="6" name="Block Arc 5"/>
          <p:cNvSpPr/>
          <p:nvPr/>
        </p:nvSpPr>
        <p:spPr>
          <a:xfrm rot="5400000">
            <a:off x="2555776" y="4293096"/>
            <a:ext cx="1080120" cy="1080120"/>
          </a:xfrm>
          <a:prstGeom prst="blockArc">
            <a:avLst>
              <a:gd name="adj1" fmla="val 12515426"/>
              <a:gd name="adj2" fmla="val 19705169"/>
              <a:gd name="adj3" fmla="val 28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6053988">
            <a:off x="2808682" y="4292690"/>
            <a:ext cx="1656184" cy="1296144"/>
          </a:xfrm>
          <a:prstGeom prst="blockArc">
            <a:avLst>
              <a:gd name="adj1" fmla="val 10609337"/>
              <a:gd name="adj2" fmla="val 19705169"/>
              <a:gd name="adj3" fmla="val 28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9001392">
            <a:off x="2811669" y="4032232"/>
            <a:ext cx="2358625" cy="1944004"/>
          </a:xfrm>
          <a:prstGeom prst="blockArc">
            <a:avLst>
              <a:gd name="adj1" fmla="val 8339001"/>
              <a:gd name="adj2" fmla="val 16385898"/>
              <a:gd name="adj3" fmla="val 17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1340768"/>
            <a:ext cx="7992888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 smtClean="0">
                <a:solidFill>
                  <a:schemeClr val="tx1"/>
                </a:solidFill>
              </a:rPr>
              <a:t>Any two from: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• interference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• physical block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• frequency overload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• distance from receiver</a:t>
            </a:r>
            <a:endParaRPr lang="en-GB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key words – what am I talking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Upload</a:t>
            </a:r>
          </a:p>
          <a:p>
            <a:r>
              <a:rPr lang="en-GB" dirty="0" smtClean="0"/>
              <a:t>Download</a:t>
            </a:r>
          </a:p>
          <a:p>
            <a:r>
              <a:rPr lang="en-GB" dirty="0" smtClean="0"/>
              <a:t>Rip</a:t>
            </a:r>
          </a:p>
          <a:p>
            <a:r>
              <a:rPr lang="en-GB" dirty="0" smtClean="0"/>
              <a:t>Store</a:t>
            </a:r>
          </a:p>
          <a:p>
            <a:r>
              <a:rPr lang="en-GB" dirty="0" smtClean="0"/>
              <a:t>Back up</a:t>
            </a:r>
          </a:p>
          <a:p>
            <a:r>
              <a:rPr lang="en-GB" dirty="0" smtClean="0"/>
              <a:t>Sync</a:t>
            </a:r>
          </a:p>
          <a:p>
            <a:r>
              <a:rPr lang="en-GB" dirty="0" smtClean="0"/>
              <a:t>Transfer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43946" r="29687" b="37011"/>
          <a:stretch>
            <a:fillRect/>
          </a:stretch>
        </p:blipFill>
        <p:spPr bwMode="auto">
          <a:xfrm>
            <a:off x="149166" y="0"/>
            <a:ext cx="888733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t3.gstatic.com/images?q=tbn:ANd9GcR6yCdTNhYTAIPprsefsfGLEtcpMqTtkNvB4rJ1hB-WvRSZQtb0Jw:content.hwigroup.net/images/products/xl/013863/belkin_n_wireless_ro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189028" cy="2576736"/>
          </a:xfrm>
          <a:prstGeom prst="rect">
            <a:avLst/>
          </a:prstGeom>
          <a:noFill/>
        </p:spPr>
      </p:pic>
      <p:pic>
        <p:nvPicPr>
          <p:cNvPr id="45058" name="Picture 2" descr="http://www.best-leddisplay.com/photo/pl425328-full_color_1r1g1b_show_concert_led_large_video_screen_with_high_refresh_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766930" cy="26906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131840" y="4653136"/>
            <a:ext cx="230425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1052736"/>
            <a:ext cx="35137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actually happens when there is a delay in the signal?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112474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What does that lead to at the concert?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340768"/>
            <a:ext cx="7992888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 smtClean="0">
                <a:solidFill>
                  <a:schemeClr val="tx1"/>
                </a:solidFill>
              </a:rPr>
              <a:t>Images may be out of time with the sound/live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performance (1) and this gives a poor audience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experience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13916" r="30273" b="71939"/>
          <a:stretch>
            <a:fillRect/>
          </a:stretch>
        </p:blipFill>
        <p:spPr bwMode="auto">
          <a:xfrm>
            <a:off x="144016" y="260648"/>
            <a:ext cx="8892480" cy="22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28257" r="30273" b="60816"/>
          <a:stretch>
            <a:fillRect/>
          </a:stretch>
        </p:blipFill>
        <p:spPr bwMode="auto">
          <a:xfrm>
            <a:off x="144016" y="4149080"/>
            <a:ext cx="88924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9512" y="479715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difference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4869160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does that mean?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1340768"/>
            <a:ext cx="3384376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</a:rPr>
              <a:t>Any two of:</a:t>
            </a:r>
          </a:p>
          <a:p>
            <a:r>
              <a:rPr lang="en-GB" sz="4800" dirty="0" smtClean="0">
                <a:solidFill>
                  <a:schemeClr val="tx1"/>
                </a:solidFill>
              </a:rPr>
              <a:t>• </a:t>
            </a:r>
            <a:r>
              <a:rPr lang="en-GB" sz="4800" dirty="0" err="1" smtClean="0">
                <a:solidFill>
                  <a:schemeClr val="tx1"/>
                </a:solidFill>
              </a:rPr>
              <a:t>Blu</a:t>
            </a:r>
            <a:r>
              <a:rPr lang="en-GB" sz="4800" dirty="0" smtClean="0">
                <a:solidFill>
                  <a:schemeClr val="tx1"/>
                </a:solidFill>
              </a:rPr>
              <a:t>-ray</a:t>
            </a:r>
          </a:p>
          <a:p>
            <a:r>
              <a:rPr lang="en-GB" sz="4800" dirty="0" smtClean="0">
                <a:solidFill>
                  <a:schemeClr val="tx1"/>
                </a:solidFill>
              </a:rPr>
              <a:t>• HD-DVD</a:t>
            </a:r>
          </a:p>
          <a:p>
            <a:r>
              <a:rPr lang="en-GB" sz="4800" dirty="0" smtClean="0">
                <a:solidFill>
                  <a:schemeClr val="tx1"/>
                </a:solidFill>
              </a:rPr>
              <a:t>• DVD</a:t>
            </a:r>
          </a:p>
          <a:p>
            <a:r>
              <a:rPr lang="en-GB" sz="4800" dirty="0" smtClean="0">
                <a:solidFill>
                  <a:schemeClr val="tx1"/>
                </a:solidFill>
              </a:rPr>
              <a:t>• CD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9912" y="1340768"/>
            <a:ext cx="5184576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solidFill>
                  <a:schemeClr val="tx1"/>
                </a:solidFill>
              </a:rPr>
              <a:t>One student response from (d)(</a:t>
            </a:r>
            <a:r>
              <a:rPr lang="en-GB" sz="3600" dirty="0" err="1" smtClean="0">
                <a:solidFill>
                  <a:schemeClr val="tx1"/>
                </a:solidFill>
              </a:rPr>
              <a:t>i</a:t>
            </a:r>
            <a:r>
              <a:rPr lang="en-GB" sz="3600" dirty="0" smtClean="0">
                <a:solidFill>
                  <a:schemeClr val="tx1"/>
                </a:solidFill>
              </a:rPr>
              <a:t>) (e.g. </a:t>
            </a:r>
            <a:r>
              <a:rPr lang="en-GB" sz="3600" dirty="0" err="1" smtClean="0">
                <a:solidFill>
                  <a:schemeClr val="tx1"/>
                </a:solidFill>
              </a:rPr>
              <a:t>Blu</a:t>
            </a:r>
            <a:r>
              <a:rPr lang="en-GB" sz="3600" dirty="0" smtClean="0">
                <a:solidFill>
                  <a:schemeClr val="tx1"/>
                </a:solidFill>
              </a:rPr>
              <a:t>-ray) has larger storage capacity (1) so can hold more data to provide better quality sound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41960" r="30273" b="30282"/>
          <a:stretch>
            <a:fillRect/>
          </a:stretch>
        </p:blipFill>
        <p:spPr bwMode="auto">
          <a:xfrm>
            <a:off x="144016" y="44624"/>
            <a:ext cx="8892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5536" y="908720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feature of an Mp3 compared to a CD?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052736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it suitable for the internet?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0112" y="836712"/>
            <a:ext cx="3384376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</a:rPr>
              <a:t>Reduced audio quality / low quality / sound quality</a:t>
            </a:r>
            <a:endParaRPr lang="en-GB" sz="4800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836712"/>
            <a:ext cx="5184576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Explanation to include two differences from: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less data used to store audio information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makes it quicker to download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It is a popular format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increases compatibility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609" t="10254" r="30273" b="80957"/>
          <a:stretch>
            <a:fillRect/>
          </a:stretch>
        </p:blipFill>
        <p:spPr bwMode="auto">
          <a:xfrm>
            <a:off x="285719" y="285728"/>
            <a:ext cx="8618045" cy="13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572560" cy="336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852906"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Pros</a:t>
                      </a:r>
                      <a:r>
                        <a:rPr lang="en-GB" sz="4800" baseline="0" dirty="0" smtClean="0"/>
                        <a:t> 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Cons</a:t>
                      </a:r>
                      <a:endParaRPr lang="en-GB" sz="4800" dirty="0"/>
                    </a:p>
                  </a:txBody>
                  <a:tcPr/>
                </a:tc>
              </a:tr>
              <a:tr h="8529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529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7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4725144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mark for each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43204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of three problems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downloads?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12" y="1781200"/>
            <a:ext cx="4320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of three good 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about downloads?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8881"/>
            <a:ext cx="9144000" cy="72943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• Consumers need particular (format compatible) devices to listen, which limits the market for the band (unless they</a:t>
            </a:r>
          </a:p>
          <a:p>
            <a:r>
              <a:rPr lang="en-GB" dirty="0" smtClean="0"/>
              <a:t>provide for a range of formats).</a:t>
            </a:r>
          </a:p>
          <a:p>
            <a:r>
              <a:rPr lang="en-GB" dirty="0" smtClean="0"/>
              <a:t>• 24x7x365 access to music.</a:t>
            </a:r>
          </a:p>
          <a:p>
            <a:r>
              <a:rPr lang="en-GB" dirty="0" smtClean="0"/>
              <a:t>• Digital divide (access dependent on internet access and digital literacy).</a:t>
            </a:r>
          </a:p>
          <a:p>
            <a:r>
              <a:rPr lang="en-GB" dirty="0" smtClean="0"/>
              <a:t>• Understand and use range of formats / incompatibility.</a:t>
            </a:r>
          </a:p>
          <a:p>
            <a:r>
              <a:rPr lang="en-GB" b="1" dirty="0" smtClean="0"/>
              <a:t>Copyright and piracy</a:t>
            </a:r>
          </a:p>
          <a:p>
            <a:r>
              <a:rPr lang="en-GB" dirty="0" smtClean="0"/>
              <a:t>• DRM reduces opportunity for consumers to share files / can limit storage of files to certain (numbers of) devices.</a:t>
            </a:r>
          </a:p>
          <a:p>
            <a:r>
              <a:rPr lang="en-GB" dirty="0" smtClean="0"/>
              <a:t>• DRM helps protect musicians’ revenue.</a:t>
            </a:r>
          </a:p>
          <a:p>
            <a:r>
              <a:rPr lang="en-GB" dirty="0" smtClean="0"/>
              <a:t>• Consumers must abide by new laws (Digital Economy Act 2010).</a:t>
            </a:r>
          </a:p>
          <a:p>
            <a:r>
              <a:rPr lang="en-GB" dirty="0" smtClean="0"/>
              <a:t>• Downloadable content is more easily shared than physical products.</a:t>
            </a:r>
          </a:p>
          <a:p>
            <a:r>
              <a:rPr lang="en-GB" dirty="0" smtClean="0"/>
              <a:t>• Musicians may rely more on other revenue (subscriptions / concerts etc).</a:t>
            </a:r>
          </a:p>
          <a:p>
            <a:r>
              <a:rPr lang="en-GB" b="1" dirty="0" smtClean="0"/>
              <a:t>Variety</a:t>
            </a:r>
          </a:p>
          <a:p>
            <a:r>
              <a:rPr lang="en-GB" dirty="0" smtClean="0"/>
              <a:t>• Musicians may create more popular music (that sells in higher volumes) due to reduced sales caused by piracy.</a:t>
            </a:r>
          </a:p>
          <a:p>
            <a:r>
              <a:rPr lang="en-GB" dirty="0" smtClean="0"/>
              <a:t>• Only certain labels / artists distribute online.</a:t>
            </a:r>
          </a:p>
          <a:p>
            <a:r>
              <a:rPr lang="en-GB" b="1" dirty="0" smtClean="0"/>
              <a:t>Revenue/Marketing</a:t>
            </a:r>
          </a:p>
          <a:p>
            <a:r>
              <a:rPr lang="en-GB" dirty="0" smtClean="0"/>
              <a:t>• Different style of advertising required for downloads.</a:t>
            </a:r>
          </a:p>
          <a:p>
            <a:r>
              <a:rPr lang="en-GB" dirty="0" smtClean="0"/>
              <a:t>• Musicians may/can choose to be independent by self promote / break from publishers.</a:t>
            </a:r>
          </a:p>
          <a:p>
            <a:r>
              <a:rPr lang="en-GB" dirty="0" smtClean="0"/>
              <a:t>• Payment systems and/or payment technologies.</a:t>
            </a:r>
          </a:p>
          <a:p>
            <a:r>
              <a:rPr lang="en-GB" b="1" dirty="0" smtClean="0"/>
              <a:t>General / Personal preference</a:t>
            </a:r>
          </a:p>
          <a:p>
            <a:r>
              <a:rPr lang="en-GB" dirty="0" smtClean="0"/>
              <a:t>• Need software and hardware to listen back to music.</a:t>
            </a:r>
          </a:p>
          <a:p>
            <a:r>
              <a:rPr lang="en-GB" dirty="0" smtClean="0"/>
              <a:t>• Download does not have same ‘feel’ as material product.</a:t>
            </a:r>
          </a:p>
          <a:p>
            <a:r>
              <a:rPr lang="en-GB" dirty="0" smtClean="0"/>
              <a:t>• Sound quality: some people prefer sound of vinyl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8056" r="30273" b="56475"/>
          <a:stretch>
            <a:fillRect/>
          </a:stretch>
        </p:blipFill>
        <p:spPr bwMode="auto">
          <a:xfrm>
            <a:off x="97620" y="188640"/>
            <a:ext cx="90463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67544" y="4365104"/>
            <a:ext cx="37444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difference between DVD and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Blu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Ray?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056" y="4365104"/>
            <a:ext cx="3744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it not suitable for a DVD player?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3573016"/>
            <a:ext cx="7848872" cy="29523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Any two explanation points from: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Discs use different formats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Not compatible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Unable to be read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</a:t>
            </a:r>
            <a:r>
              <a:rPr lang="en-GB" sz="3200" dirty="0" err="1" smtClean="0">
                <a:solidFill>
                  <a:schemeClr val="tx1"/>
                </a:solidFill>
              </a:rPr>
              <a:t>Blu</a:t>
            </a:r>
            <a:r>
              <a:rPr lang="en-GB" sz="3200" dirty="0" smtClean="0">
                <a:solidFill>
                  <a:schemeClr val="tx1"/>
                </a:solidFill>
              </a:rPr>
              <a:t>-ray uses a different laser</a:t>
            </a:r>
          </a:p>
        </p:txBody>
      </p:sp>
      <p:sp>
        <p:nvSpPr>
          <p:cNvPr id="8" name="Left Arrow 7"/>
          <p:cNvSpPr/>
          <p:nvPr/>
        </p:nvSpPr>
        <p:spPr>
          <a:xfrm>
            <a:off x="3203848" y="1772816"/>
            <a:ext cx="4032448" cy="64807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2204864"/>
            <a:ext cx="194421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42486" r="30273" b="25293"/>
          <a:stretch>
            <a:fillRect/>
          </a:stretch>
        </p:blipFill>
        <p:spPr bwMode="auto">
          <a:xfrm>
            <a:off x="0" y="0"/>
            <a:ext cx="9019354" cy="50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560" y="2996952"/>
            <a:ext cx="3225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is the main reason to protect the disc?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364502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What does that mean to the artist?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260648"/>
            <a:ext cx="8280920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</a:rPr>
              <a:t>Modem / Ethernet cable / (Wireless) dongle /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(Wireless) Router / Wireless adapter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552" y="2177480"/>
            <a:ext cx="8280920" cy="40598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Explanation: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To stop the media from being shared / copied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and sold illegally / prevent it being ripped. (1)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This helps protect the rights/revenue of the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copyright owner. (1)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8056" r="30273" b="70077"/>
          <a:stretch>
            <a:fillRect/>
          </a:stretch>
        </p:blipFill>
        <p:spPr bwMode="auto">
          <a:xfrm>
            <a:off x="-1" y="0"/>
            <a:ext cx="914651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772816"/>
            <a:ext cx="32257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is likely to be the content of these emails?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84482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can they be more personal?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052736"/>
            <a:ext cx="8280920" cy="540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To improve Laura’s experience (1) by increasing the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relevance of the adverts (1)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1 mark (max) may be awarded for: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• Laura has opted in to receive emails from the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company (or not opted out) (1)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or,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• reference to an organisation’s marketing strategy (1)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or,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• answers relating to: persuading her to buy more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29923" r="30273" b="31119"/>
          <a:stretch>
            <a:fillRect/>
          </a:stretch>
        </p:blipFill>
        <p:spPr bwMode="auto">
          <a:xfrm>
            <a:off x="0" y="332656"/>
            <a:ext cx="914651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12474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kind of data is collected?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196752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can they now start doing with this info?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260648"/>
            <a:ext cx="8280920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Description: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online shop have stored/tracked data from her previous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transactions (1) and matched that data with other items for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sale (1).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552" y="2177480"/>
            <a:ext cx="8280920" cy="40598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Any two from: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Contact the sender to opt out / unsubscribe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Filter her emails / block sender / mark address as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spam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Change her email address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• Deactivate her email account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9521" r="30273" b="79493"/>
          <a:stretch>
            <a:fillRect/>
          </a:stretch>
        </p:blipFill>
        <p:spPr bwMode="auto">
          <a:xfrm>
            <a:off x="214282" y="214290"/>
            <a:ext cx="55721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03648" y="5750004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mark for each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556792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plications are there to using online accounts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2188" y="1124744"/>
            <a:ext cx="23677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Indicates it is negative</a:t>
            </a:r>
            <a:endParaRPr lang="en-US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56470" y="1160748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0031" y="2996952"/>
            <a:ext cx="3871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 might be watching you?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19" y="2492896"/>
            <a:ext cx="5096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can your ISP find out about you?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539" y="3140968"/>
            <a:ext cx="4361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might someone do with all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personal details?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1" y="3645024"/>
            <a:ext cx="34667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can be gained from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 Network sites?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19" y="2276872"/>
            <a:ext cx="8322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GPS?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637" y="4077072"/>
            <a:ext cx="2840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personal data?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9871" y="4509120"/>
            <a:ext cx="3197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legislation exists?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013176"/>
            <a:ext cx="4860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happens when info is on the internet?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3500" y="4869160"/>
            <a:ext cx="4219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easy is it to get rid of stuff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Once its online?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0" y="2204864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0" y="5877272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straight from a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Work as fast as you can...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AIM:</a:t>
            </a:r>
          </a:p>
          <a:p>
            <a:pPr>
              <a:buNone/>
            </a:pPr>
            <a:r>
              <a:rPr lang="en-GB" dirty="0" smtClean="0"/>
              <a:t>TO GET FULL MARKS ON EXAM QUESTIONS</a:t>
            </a:r>
          </a:p>
          <a:p>
            <a:pPr>
              <a:buNone/>
            </a:pPr>
            <a:r>
              <a:rPr lang="en-GB" i="1" u="sng" dirty="0" smtClean="0"/>
              <a:t>**(with a little bit of help)**</a:t>
            </a:r>
          </a:p>
          <a:p>
            <a:pPr>
              <a:buNone/>
            </a:pPr>
            <a:endParaRPr lang="en-GB" i="1" u="sng" dirty="0" smtClean="0"/>
          </a:p>
          <a:p>
            <a:pPr>
              <a:buNone/>
            </a:pPr>
            <a:r>
              <a:rPr lang="en-GB" b="1" i="1" dirty="0" smtClean="0"/>
              <a:t>Sometimes stating the obvious is the best option!</a:t>
            </a:r>
          </a:p>
          <a:p>
            <a:pPr>
              <a:buNone/>
            </a:pPr>
            <a:endParaRPr lang="en-GB" i="1" u="sng" dirty="0" smtClean="0"/>
          </a:p>
          <a:p>
            <a:pPr>
              <a:buNone/>
            </a:pPr>
            <a:r>
              <a:rPr lang="en-GB" i="1" dirty="0" smtClean="0"/>
              <a:t>Nailing the 2 marks and the 6 mark questions...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48881"/>
            <a:ext cx="9144000" cy="72943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Data collection and use:</a:t>
            </a:r>
          </a:p>
          <a:p>
            <a:r>
              <a:rPr lang="en-GB" dirty="0" smtClean="0"/>
              <a:t>(Covert)</a:t>
            </a:r>
          </a:p>
          <a:p>
            <a:r>
              <a:rPr lang="en-GB" dirty="0" smtClean="0"/>
              <a:t>• Online companies gathering statistics about users’ searches and browsing habits actions for marketing purposes.</a:t>
            </a:r>
          </a:p>
          <a:p>
            <a:r>
              <a:rPr lang="en-GB" dirty="0" smtClean="0"/>
              <a:t>• Cookie installation and spyware</a:t>
            </a:r>
          </a:p>
          <a:p>
            <a:r>
              <a:rPr lang="en-GB" dirty="0" smtClean="0"/>
              <a:t>• ISPs are able to view data that pass through them.</a:t>
            </a:r>
          </a:p>
          <a:p>
            <a:r>
              <a:rPr lang="en-GB" dirty="0" smtClean="0"/>
              <a:t>• Government / Police looking at individuals’ computers without a warrant. (Big Brother concept)</a:t>
            </a:r>
          </a:p>
          <a:p>
            <a:r>
              <a:rPr lang="en-GB" dirty="0" smtClean="0"/>
              <a:t>• Identity theft</a:t>
            </a:r>
          </a:p>
          <a:p>
            <a:r>
              <a:rPr lang="en-GB" dirty="0" smtClean="0"/>
              <a:t>(Overt)</a:t>
            </a:r>
          </a:p>
          <a:p>
            <a:r>
              <a:rPr lang="en-GB" dirty="0" smtClean="0"/>
              <a:t>• Filling out forms / buying goods. Users provide personal data knowingly without realising implications</a:t>
            </a:r>
          </a:p>
          <a:p>
            <a:r>
              <a:rPr lang="en-GB" dirty="0" smtClean="0"/>
              <a:t>• Requirements for users to ‘opt in’ to gain access to services</a:t>
            </a:r>
          </a:p>
          <a:p>
            <a:r>
              <a:rPr lang="en-GB" dirty="0" smtClean="0"/>
              <a:t>• Complicated ‘opt out’ methods.</a:t>
            </a:r>
          </a:p>
          <a:p>
            <a:r>
              <a:rPr lang="en-GB" dirty="0" smtClean="0"/>
              <a:t>• Privacy policies</a:t>
            </a:r>
          </a:p>
          <a:p>
            <a:r>
              <a:rPr lang="en-GB" dirty="0" smtClean="0"/>
              <a:t>Social (networking) concerns</a:t>
            </a:r>
          </a:p>
          <a:p>
            <a:r>
              <a:rPr lang="en-GB" dirty="0" smtClean="0"/>
              <a:t>• Personal information made available to all in social network.</a:t>
            </a:r>
          </a:p>
          <a:p>
            <a:r>
              <a:rPr lang="en-GB" dirty="0" smtClean="0"/>
              <a:t>• GPS tools now provide means to publish individual’s location</a:t>
            </a:r>
          </a:p>
          <a:p>
            <a:r>
              <a:rPr lang="en-GB" dirty="0" smtClean="0"/>
              <a:t>• Individuals may appear in media when they are not aware. (</a:t>
            </a:r>
            <a:r>
              <a:rPr lang="en-GB" dirty="0" err="1" smtClean="0"/>
              <a:t>eg</a:t>
            </a:r>
            <a:r>
              <a:rPr lang="en-GB" dirty="0" smtClean="0"/>
              <a:t> photos/videos on social media or Google’s “Street view”</a:t>
            </a:r>
          </a:p>
          <a:p>
            <a:r>
              <a:rPr lang="en-GB" dirty="0" smtClean="0"/>
              <a:t>service)</a:t>
            </a:r>
          </a:p>
          <a:p>
            <a:r>
              <a:rPr lang="en-GB" dirty="0" smtClean="0"/>
              <a:t>• Users need to be mindful what they look at online. Fear of social ‘control’.</a:t>
            </a:r>
          </a:p>
          <a:p>
            <a:r>
              <a:rPr lang="en-GB" dirty="0" smtClean="0"/>
              <a:t>• Vulnerable (at risk) groups face an increased threat.</a:t>
            </a:r>
          </a:p>
          <a:p>
            <a:r>
              <a:rPr lang="en-GB" dirty="0" smtClean="0"/>
              <a:t>Legal issues:</a:t>
            </a:r>
          </a:p>
          <a:p>
            <a:r>
              <a:rPr lang="en-GB" dirty="0" smtClean="0"/>
              <a:t>• Difficult to enforce the Data Protection Act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marks: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2348880"/>
          <a:ext cx="8291268" cy="21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</a:tblGrid>
              <a:tr h="1094420"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U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G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F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E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D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C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B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A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A*</a:t>
                      </a:r>
                      <a:endParaRPr lang="en-GB" sz="4400" dirty="0"/>
                    </a:p>
                  </a:txBody>
                  <a:tcPr/>
                </a:tc>
              </a:tr>
              <a:tr h="1094420"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4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7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11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14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18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22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25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29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32</a:t>
                      </a:r>
                      <a:endParaRPr lang="en-GB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023" t="17578" r="30273" b="38125"/>
          <a:stretch>
            <a:fillRect/>
          </a:stretch>
        </p:blipFill>
        <p:spPr bwMode="auto">
          <a:xfrm>
            <a:off x="179512" y="-27384"/>
            <a:ext cx="8712968" cy="67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63351" r="30273" b="17968"/>
          <a:stretch>
            <a:fillRect/>
          </a:stretch>
        </p:blipFill>
        <p:spPr bwMode="auto">
          <a:xfrm>
            <a:off x="155930" y="332656"/>
            <a:ext cx="88085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://d.onedirect.com/pics/motorola/Accesories%20Talkies/Motorola%20Headset/motorola-headset-vox-talkb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843808" cy="2843808"/>
          </a:xfrm>
          <a:prstGeom prst="rect">
            <a:avLst/>
          </a:prstGeom>
          <a:noFill/>
        </p:spPr>
      </p:pic>
      <p:pic>
        <p:nvPicPr>
          <p:cNvPr id="26628" name="Picture 4" descr="http://t3.gstatic.com/images?q=tbn:ANd9GcR6yCdTNhYTAIPprsefsfGLEtcpMqTtkNvB4rJ1hB-WvRSZQtb0Jw:content.hwigroup.net/images/products/xl/013863/belkin_n_wireless_ro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429000"/>
            <a:ext cx="3456384" cy="2792760"/>
          </a:xfrm>
          <a:prstGeom prst="rect">
            <a:avLst/>
          </a:prstGeom>
          <a:noFill/>
        </p:spPr>
      </p:pic>
      <p:sp>
        <p:nvSpPr>
          <p:cNvPr id="6" name="Block Arc 5"/>
          <p:cNvSpPr/>
          <p:nvPr/>
        </p:nvSpPr>
        <p:spPr>
          <a:xfrm rot="5400000">
            <a:off x="2555776" y="4293096"/>
            <a:ext cx="1080120" cy="1080120"/>
          </a:xfrm>
          <a:prstGeom prst="blockArc">
            <a:avLst>
              <a:gd name="adj1" fmla="val 12515426"/>
              <a:gd name="adj2" fmla="val 19705169"/>
              <a:gd name="adj3" fmla="val 28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6053988">
            <a:off x="2808682" y="4292690"/>
            <a:ext cx="1656184" cy="1296144"/>
          </a:xfrm>
          <a:prstGeom prst="blockArc">
            <a:avLst>
              <a:gd name="adj1" fmla="val 10609337"/>
              <a:gd name="adj2" fmla="val 19705169"/>
              <a:gd name="adj3" fmla="val 28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9001392">
            <a:off x="2811669" y="4032232"/>
            <a:ext cx="2358625" cy="1944004"/>
          </a:xfrm>
          <a:prstGeom prst="blockArc">
            <a:avLst>
              <a:gd name="adj1" fmla="val 8339001"/>
              <a:gd name="adj2" fmla="val 16385898"/>
              <a:gd name="adj3" fmla="val 17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628800"/>
            <a:ext cx="37577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can affect a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wireless signal?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023" t="43946" r="29687" b="37011"/>
          <a:stretch>
            <a:fillRect/>
          </a:stretch>
        </p:blipFill>
        <p:spPr bwMode="auto">
          <a:xfrm>
            <a:off x="149166" y="0"/>
            <a:ext cx="888733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t3.gstatic.com/images?q=tbn:ANd9GcR6yCdTNhYTAIPprsefsfGLEtcpMqTtkNvB4rJ1hB-WvRSZQtb0Jw:content.hwigroup.net/images/products/xl/013863/belkin_n_wireless_ro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189028" cy="2576736"/>
          </a:xfrm>
          <a:prstGeom prst="rect">
            <a:avLst/>
          </a:prstGeom>
          <a:noFill/>
        </p:spPr>
      </p:pic>
      <p:pic>
        <p:nvPicPr>
          <p:cNvPr id="45058" name="Picture 2" descr="http://www.best-leddisplay.com/photo/pl425328-full_color_1r1g1b_show_concert_led_large_video_screen_with_high_refresh_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766930" cy="26906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131840" y="4653136"/>
            <a:ext cx="230425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1052736"/>
            <a:ext cx="35137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What actually happens when there is a delay in the signal?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1124744"/>
            <a:ext cx="3225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What does that lead to at the concert?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13916" r="30273" b="71939"/>
          <a:stretch>
            <a:fillRect/>
          </a:stretch>
        </p:blipFill>
        <p:spPr bwMode="auto">
          <a:xfrm>
            <a:off x="144016" y="260648"/>
            <a:ext cx="8892480" cy="22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28257" r="30273" b="60816"/>
          <a:stretch>
            <a:fillRect/>
          </a:stretch>
        </p:blipFill>
        <p:spPr bwMode="auto">
          <a:xfrm>
            <a:off x="144016" y="4149080"/>
            <a:ext cx="88924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9512" y="479715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difference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4869160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does that mean?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023" t="41960" r="30273" b="30282"/>
          <a:stretch>
            <a:fillRect/>
          </a:stretch>
        </p:blipFill>
        <p:spPr bwMode="auto">
          <a:xfrm>
            <a:off x="144016" y="44624"/>
            <a:ext cx="8892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5536" y="908720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main feature of an Mp3 compared to a CD?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052736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is it suitable for the internet?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609" t="10254" r="30273" b="80957"/>
          <a:stretch>
            <a:fillRect/>
          </a:stretch>
        </p:blipFill>
        <p:spPr bwMode="auto">
          <a:xfrm>
            <a:off x="285719" y="285728"/>
            <a:ext cx="8618045" cy="13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572560" cy="336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852906"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Pros</a:t>
                      </a:r>
                      <a:r>
                        <a:rPr lang="en-GB" sz="4800" baseline="0" dirty="0" smtClean="0"/>
                        <a:t> 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 dirty="0" smtClean="0"/>
                        <a:t>Cons</a:t>
                      </a:r>
                      <a:endParaRPr lang="en-GB" sz="4800" dirty="0"/>
                    </a:p>
                  </a:txBody>
                  <a:tcPr/>
                </a:tc>
              </a:tr>
              <a:tr h="8529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529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07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4725144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mark for each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43204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of three problems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downloads?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12" y="1781200"/>
            <a:ext cx="4320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of three good 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things about downloads?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3907</Words>
  <Application>Microsoft Office PowerPoint</Application>
  <PresentationFormat>On-screen Show (4:3)</PresentationFormat>
  <Paragraphs>554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“Revision” lesson</vt:lpstr>
      <vt:lpstr>Some key words – what am I talking about?</vt:lpstr>
      <vt:lpstr>Questions straight from a paper</vt:lpstr>
      <vt:lpstr>Slide 4</vt:lpstr>
      <vt:lpstr>Slide 5</vt:lpstr>
      <vt:lpstr>Slide 6</vt:lpstr>
      <vt:lpstr>Slide 7</vt:lpstr>
      <vt:lpstr>Slide 8</vt:lpstr>
      <vt:lpstr>Slide 9</vt:lpstr>
      <vt:lpstr>Some key words – what am I talking about?</vt:lpstr>
      <vt:lpstr>Slide 11</vt:lpstr>
      <vt:lpstr>Slide 12</vt:lpstr>
      <vt:lpstr>Slide 13</vt:lpstr>
      <vt:lpstr>Slide 14</vt:lpstr>
      <vt:lpstr>Slide 15</vt:lpstr>
      <vt:lpstr>Slide 16</vt:lpstr>
      <vt:lpstr>???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How many marks:</vt:lpstr>
    </vt:vector>
  </TitlesOfParts>
  <Company>London Borough of Havering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lesson</dc:title>
  <dc:creator>mhadley</dc:creator>
  <cp:lastModifiedBy>mhadley</cp:lastModifiedBy>
  <cp:revision>63</cp:revision>
  <dcterms:created xsi:type="dcterms:W3CDTF">2012-04-24T20:08:00Z</dcterms:created>
  <dcterms:modified xsi:type="dcterms:W3CDTF">2014-05-08T09:59:48Z</dcterms:modified>
</cp:coreProperties>
</file>