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63" r:id="rId3"/>
    <p:sldId id="266" r:id="rId4"/>
    <p:sldId id="268" r:id="rId5"/>
    <p:sldId id="269" r:id="rId6"/>
    <p:sldId id="264" r:id="rId7"/>
    <p:sldId id="265" r:id="rId8"/>
    <p:sldId id="267" r:id="rId9"/>
    <p:sldId id="270" r:id="rId10"/>
    <p:sldId id="271" r:id="rId11"/>
    <p:sldId id="272" r:id="rId12"/>
    <p:sldId id="294" r:id="rId13"/>
    <p:sldId id="299" r:id="rId14"/>
    <p:sldId id="327" r:id="rId15"/>
    <p:sldId id="328" r:id="rId16"/>
    <p:sldId id="329" r:id="rId17"/>
    <p:sldId id="330" r:id="rId18"/>
    <p:sldId id="331" r:id="rId19"/>
    <p:sldId id="332" r:id="rId20"/>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0BF1B638-182F-473D-AB84-5BDAB2720C4C}" type="datetimeFigureOut">
              <a:rPr lang="en-GB" smtClean="0"/>
              <a:pPr/>
              <a:t>08/05/2015</a:t>
            </a:fld>
            <a:endParaRPr lang="en-GB"/>
          </a:p>
        </p:txBody>
      </p:sp>
      <p:sp>
        <p:nvSpPr>
          <p:cNvPr id="4" name="Footer Placeholder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C2A4F9BF-8574-4321-B086-E65323E8554D}" type="slidenum">
              <a:rPr lang="en-GB" smtClean="0"/>
              <a:pPr/>
              <a:t>‹#›</a:t>
            </a:fld>
            <a:endParaRPr lang="en-GB"/>
          </a:p>
        </p:txBody>
      </p:sp>
    </p:spTree>
    <p:extLst>
      <p:ext uri="{BB962C8B-B14F-4D97-AF65-F5344CB8AC3E}">
        <p14:creationId xmlns:p14="http://schemas.microsoft.com/office/powerpoint/2010/main" val="3560047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273B2EF7-82A7-414B-8840-AC7423D632D6}" type="datetimeFigureOut">
              <a:rPr lang="en-GB" smtClean="0"/>
              <a:pPr/>
              <a:t>08/05/2015</a:t>
            </a:fld>
            <a:endParaRPr lang="en-GB"/>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800"/>
            <a:ext cx="2971800" cy="496888"/>
          </a:xfrm>
          <a:prstGeom prst="rect">
            <a:avLst/>
          </a:prstGeom>
        </p:spPr>
        <p:txBody>
          <a:bodyPr vert="horz" lIns="91440" tIns="45720" rIns="91440" bIns="45720" rtlCol="0" anchor="b"/>
          <a:lstStyle>
            <a:lvl1pPr algn="r">
              <a:defRPr sz="1200"/>
            </a:lvl1pPr>
          </a:lstStyle>
          <a:p>
            <a:fld id="{A9B7C267-0647-4C5A-8501-A1122C0A9A39}" type="slidenum">
              <a:rPr lang="en-GB" smtClean="0"/>
              <a:pPr/>
              <a:t>‹#›</a:t>
            </a:fld>
            <a:endParaRPr lang="en-GB"/>
          </a:p>
        </p:txBody>
      </p:sp>
    </p:spTree>
    <p:extLst>
      <p:ext uri="{BB962C8B-B14F-4D97-AF65-F5344CB8AC3E}">
        <p14:creationId xmlns:p14="http://schemas.microsoft.com/office/powerpoint/2010/main" val="41190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9B7C267-0647-4C5A-8501-A1122C0A9A39}"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03069-917B-4A1E-83CF-28D917DD41CF}" type="datetimeFigureOut">
              <a:rPr lang="en-GB" smtClean="0"/>
              <a:pPr/>
              <a:t>08/05/2015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3C21AD-3450-4E99-8523-3DF4C54938D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03069-917B-4A1E-83CF-28D917DD41CF}" type="datetimeFigureOut">
              <a:rPr lang="en-GB" smtClean="0"/>
              <a:pPr/>
              <a:t>08/05/2015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C21AD-3450-4E99-8523-3DF4C54938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livehere.co.uk/2012/01/az-elm-park-havering-12449/" TargetMode="External"/><Relationship Id="rId2" Type="http://schemas.openxmlformats.org/officeDocument/2006/relationships/hyperlink" Target="http://en.wikipedia.org/wiki/Elm_Par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martsurvey.co.uk/sample-surveys/marketing-surveys/" TargetMode="External"/><Relationship Id="rId2" Type="http://schemas.openxmlformats.org/officeDocument/2006/relationships/hyperlink" Target="http://cs3240team13.wordpress.com/2012/09/21/questionnaires-good-and-bad-exampl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ornchurch.org.uk/index.htm" TargetMode="External"/><Relationship Id="rId2" Type="http://schemas.openxmlformats.org/officeDocument/2006/relationships/hyperlink" Target="http://www.tripadvisor.co.uk/Restaurants-g503784-Hornchurch_Essex_England.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averingdata.net/profiles/profile?profileId=1136&amp;geoTypeId=5&amp;geoIds=00A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findanewhome.com/south-east-england/essex/hornchurch/crime-rates.fap" TargetMode="External"/><Relationship Id="rId2" Type="http://schemas.openxmlformats.org/officeDocument/2006/relationships/hyperlink" Target="http://www.zoopla.co.uk/market/rm11/" TargetMode="External"/><Relationship Id="rId1" Type="http://schemas.openxmlformats.org/officeDocument/2006/relationships/slideLayout" Target="../slideLayouts/slideLayout2.xml"/><Relationship Id="rId5" Type="http://schemas.openxmlformats.org/officeDocument/2006/relationships/hyperlink" Target="http://www.hornchurch.org.uk/food.htm" TargetMode="External"/><Relationship Id="rId4" Type="http://schemas.openxmlformats.org/officeDocument/2006/relationships/hyperlink" Target="http://www.nsdatabase.co.uk/locationdetail.cfm?locationid=7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Controlled Assessment</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Elm Park Research</a:t>
            </a:r>
            <a:endParaRPr lang="en-GB" dirty="0"/>
          </a:p>
        </p:txBody>
      </p:sp>
      <p:sp>
        <p:nvSpPr>
          <p:cNvPr id="3" name="Content Placeholder 2"/>
          <p:cNvSpPr>
            <a:spLocks noGrp="1"/>
          </p:cNvSpPr>
          <p:nvPr>
            <p:ph idx="1"/>
          </p:nvPr>
        </p:nvSpPr>
        <p:spPr/>
        <p:txBody>
          <a:bodyPr/>
          <a:lstStyle/>
          <a:p>
            <a:r>
              <a:rPr lang="en-GB" dirty="0" smtClean="0">
                <a:hlinkClick r:id="rId2"/>
              </a:rPr>
              <a:t>http://en.wikipedia.org/wiki/Elm_Park</a:t>
            </a:r>
            <a:endParaRPr lang="en-GB" dirty="0" smtClean="0"/>
          </a:p>
          <a:p>
            <a:r>
              <a:rPr lang="en-GB" dirty="0" smtClean="0"/>
              <a:t>The population of Elm Park, United Kingdom is 12048 according to the </a:t>
            </a:r>
            <a:r>
              <a:rPr lang="en-GB" dirty="0" err="1" smtClean="0"/>
              <a:t>GeoNames</a:t>
            </a:r>
            <a:r>
              <a:rPr lang="en-GB" dirty="0" smtClean="0"/>
              <a:t> geographical database. </a:t>
            </a:r>
            <a:br>
              <a:rPr lang="en-GB" dirty="0" smtClean="0"/>
            </a:br>
            <a:r>
              <a:rPr lang="en-GB" dirty="0" smtClean="0"/>
              <a:t/>
            </a:r>
            <a:br>
              <a:rPr lang="en-GB" dirty="0" smtClean="0"/>
            </a:br>
            <a:r>
              <a:rPr lang="en-GB" smtClean="0">
                <a:hlinkClick r:id="rId3"/>
              </a:rPr>
              <a:t>http://www.ilivehere.co.uk/2012/01/az-elm-park-havering-12449/</a:t>
            </a:r>
            <a:endParaRPr lang="en-GB" smtClean="0"/>
          </a:p>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Checkpoint 1</a:t>
            </a:r>
            <a:endParaRPr lang="en-GB" dirty="0"/>
          </a:p>
        </p:txBody>
      </p:sp>
      <p:sp>
        <p:nvSpPr>
          <p:cNvPr id="3" name="Content Placeholder 2"/>
          <p:cNvSpPr>
            <a:spLocks noGrp="1"/>
          </p:cNvSpPr>
          <p:nvPr>
            <p:ph idx="1"/>
          </p:nvPr>
        </p:nvSpPr>
        <p:spPr/>
        <p:txBody>
          <a:bodyPr/>
          <a:lstStyle/>
          <a:p>
            <a:r>
              <a:rPr lang="en-GB" dirty="0" smtClean="0"/>
              <a:t>Have you completed your introduction?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–Think/Pair/Share</a:t>
            </a:r>
            <a:endParaRPr lang="en-GB" dirty="0"/>
          </a:p>
        </p:txBody>
      </p:sp>
      <p:sp>
        <p:nvSpPr>
          <p:cNvPr id="3" name="Content Placeholder 2"/>
          <p:cNvSpPr>
            <a:spLocks noGrp="1"/>
          </p:cNvSpPr>
          <p:nvPr>
            <p:ph idx="1"/>
          </p:nvPr>
        </p:nvSpPr>
        <p:spPr/>
        <p:txBody>
          <a:bodyPr/>
          <a:lstStyle/>
          <a:p>
            <a:r>
              <a:rPr lang="en-GB" dirty="0" smtClean="0">
                <a:hlinkClick r:id="rId2"/>
              </a:rPr>
              <a:t>http://cs3240team13.wordpress.com/2012/09/21/questionnaires-good-and-bad-examples/</a:t>
            </a:r>
            <a:endParaRPr lang="en-GB" dirty="0" smtClean="0"/>
          </a:p>
          <a:p>
            <a:endParaRPr lang="en-GB" dirty="0" smtClean="0"/>
          </a:p>
          <a:p>
            <a:r>
              <a:rPr lang="en-GB" dirty="0" smtClean="0">
                <a:hlinkClick r:id="rId3"/>
              </a:rPr>
              <a:t>http://www.smartsurvey.co.uk/sample-surveys/marketing-surveys/</a:t>
            </a:r>
            <a:endParaRPr lang="en-GB" dirty="0" smtClean="0"/>
          </a:p>
          <a:p>
            <a:endParaRPr lang="en-GB" dirty="0" smtClean="0"/>
          </a:p>
          <a:p>
            <a:r>
              <a:rPr lang="en-GB" dirty="0" smtClean="0"/>
              <a:t>What makes a good questionnaire/survey?</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Things we need to discuss</a:t>
            </a:r>
            <a:endParaRPr lang="en-GB" dirty="0"/>
          </a:p>
        </p:txBody>
      </p:sp>
      <p:sp>
        <p:nvSpPr>
          <p:cNvPr id="3" name="Content Placeholder 2"/>
          <p:cNvSpPr>
            <a:spLocks noGrp="1"/>
          </p:cNvSpPr>
          <p:nvPr>
            <p:ph idx="1"/>
          </p:nvPr>
        </p:nvSpPr>
        <p:spPr/>
        <p:txBody>
          <a:bodyPr/>
          <a:lstStyle/>
          <a:p>
            <a:r>
              <a:rPr lang="en-GB" dirty="0" smtClean="0"/>
              <a:t>Market Research – Primary and Secondary;</a:t>
            </a:r>
          </a:p>
          <a:p>
            <a:r>
              <a:rPr lang="en-GB" dirty="0" smtClean="0"/>
              <a:t>Sampling – Sample Size;</a:t>
            </a:r>
          </a:p>
          <a:p>
            <a:r>
              <a:rPr lang="en-GB" dirty="0" smtClean="0"/>
              <a:t>Explanation of each Appendix;</a:t>
            </a:r>
          </a:p>
          <a:p>
            <a:r>
              <a:rPr lang="en-GB" dirty="0" smtClean="0"/>
              <a:t>What does each Appendix show?</a:t>
            </a:r>
          </a:p>
          <a:p>
            <a:r>
              <a:rPr lang="en-GB" dirty="0" smtClean="0"/>
              <a:t>Why did you do this research?</a:t>
            </a:r>
          </a:p>
          <a:p>
            <a:r>
              <a:rPr lang="en-GB" dirty="0" smtClean="0"/>
              <a:t>What does it show?</a:t>
            </a:r>
          </a:p>
          <a:p>
            <a:r>
              <a:rPr lang="en-GB" dirty="0" smtClean="0"/>
              <a:t>What are the benefits and </a:t>
            </a:r>
            <a:r>
              <a:rPr lang="en-GB" dirty="0" err="1" smtClean="0"/>
              <a:t>drawbaks</a:t>
            </a:r>
            <a:r>
              <a:rPr lang="en-GB" dirty="0" smtClean="0"/>
              <a:t>?</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understand the grading criteria </a:t>
            </a:r>
            <a:r>
              <a:rPr lang="en-GB" b="1" dirty="0" smtClean="0">
                <a:solidFill>
                  <a:srgbClr val="FF0000"/>
                </a:solidFill>
              </a:rPr>
              <a:t>A01</a:t>
            </a:r>
            <a:endParaRPr lang="en-GB" b="1"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GB" dirty="0" smtClean="0"/>
              <a:t>AO1 represents knowledge and understanding:</a:t>
            </a:r>
          </a:p>
          <a:p>
            <a:pPr marL="514350" indent="-514350">
              <a:buFont typeface="+mj-lt"/>
              <a:buAutoNum type="arabicPeriod"/>
            </a:pPr>
            <a:r>
              <a:rPr lang="en-GB" dirty="0" smtClean="0"/>
              <a:t>Extent and relevance of information presented;</a:t>
            </a:r>
          </a:p>
          <a:p>
            <a:pPr marL="514350" indent="-514350">
              <a:buFont typeface="+mj-lt"/>
              <a:buAutoNum type="arabicPeriod"/>
            </a:pPr>
            <a:r>
              <a:rPr lang="en-GB" dirty="0" smtClean="0"/>
              <a:t>Range of sources contribute to an understanding of the types of promotion; includes primary / secondary sources;</a:t>
            </a:r>
          </a:p>
          <a:p>
            <a:pPr marL="514350" indent="-514350">
              <a:buFont typeface="+mj-lt"/>
              <a:buAutoNum type="arabicPeriod"/>
            </a:pPr>
            <a:r>
              <a:rPr lang="en-GB" dirty="0" smtClean="0"/>
              <a:t>Effectiveness of the organisation and presentation of the information –; clarity of message.</a:t>
            </a:r>
          </a:p>
          <a:p>
            <a:pPr marL="514350" indent="-514350">
              <a:buFont typeface="+mj-lt"/>
              <a:buAutoNum type="arabicPeriod"/>
            </a:pPr>
            <a:r>
              <a:rPr lang="en-GB" dirty="0" smtClean="0"/>
              <a:t>Understanding of promotional methods appropriate to small businesses; knowledge of promotional methods and of possible impact on small businesses.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AO1 – Research (Appendix Information)</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A*/A = Level 4</a:t>
            </a:r>
          </a:p>
          <a:p>
            <a:r>
              <a:rPr lang="en-GB" dirty="0" smtClean="0"/>
              <a:t>Relevant &amp;detailed info from a wide range of sources. Organised &amp;effective. </a:t>
            </a:r>
          </a:p>
          <a:p>
            <a:r>
              <a:rPr lang="en-GB" dirty="0" smtClean="0"/>
              <a:t>Substantial Knowledge and Understanding.</a:t>
            </a:r>
          </a:p>
          <a:p>
            <a:r>
              <a:rPr lang="en-GB" dirty="0" smtClean="0"/>
              <a:t>B/C = Level 3</a:t>
            </a:r>
          </a:p>
          <a:p>
            <a:r>
              <a:rPr lang="en-GB" dirty="0" smtClean="0"/>
              <a:t>Relevant info from a range of sources. Organised &amp; appropriate.</a:t>
            </a:r>
          </a:p>
          <a:p>
            <a:r>
              <a:rPr lang="en-GB" dirty="0" smtClean="0"/>
              <a:t>Good knowledge and understanding</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AO2 - Application</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dirty="0" smtClean="0"/>
              <a:t>Consistency of application throughout. Coherent approach –ideas derives from research, planning, development of ideas and applied to small business.</a:t>
            </a:r>
          </a:p>
          <a:p>
            <a:r>
              <a:rPr lang="en-GB" dirty="0" smtClean="0"/>
              <a:t>Clarity of the work throughout – logical pathways, discursive style, ideas presented in context, suitable promotional approaches identified and applied.</a:t>
            </a:r>
          </a:p>
          <a:p>
            <a:r>
              <a:rPr lang="en-GB" dirty="0" smtClean="0"/>
              <a:t>Concepts applied throughout. All sections of the task completed.</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AO2 - Application</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GB" dirty="0" smtClean="0"/>
              <a:t>A*/A = Level 4</a:t>
            </a:r>
          </a:p>
          <a:p>
            <a:r>
              <a:rPr lang="en-GB" dirty="0" smtClean="0"/>
              <a:t>You must apply your research and knowledge consistently and throughout each section.</a:t>
            </a:r>
          </a:p>
          <a:p>
            <a:r>
              <a:rPr lang="en-GB" dirty="0" smtClean="0"/>
              <a:t>Clarity and purpose must be substantial with no significant gaps. You must answer each point by making clear reference to your Appendix data.</a:t>
            </a:r>
          </a:p>
          <a:p>
            <a:r>
              <a:rPr lang="en-GB" dirty="0" smtClean="0"/>
              <a:t>B/C = Level 3</a:t>
            </a:r>
          </a:p>
          <a:p>
            <a:r>
              <a:rPr lang="en-GB" dirty="0" smtClean="0"/>
              <a:t>Good use of Appendix information with a clear structure. Good use of concepts.</a:t>
            </a: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AO3 – Analysis and Evaluation</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r>
              <a:rPr lang="en-GB" dirty="0" smtClean="0"/>
              <a:t>Range of analysis skills demonstrated based on selected data - appropriate and relevant selections made; results presented and analysed; findings linked to data; key findings; ranking order.</a:t>
            </a:r>
          </a:p>
          <a:p>
            <a:r>
              <a:rPr lang="en-GB" dirty="0" smtClean="0"/>
              <a:t>Use of analysis and judgements to articulate decisions and findings. Support for key findings. Clarity of ideas – demonstrating clear structure and organisation.</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AO3 – Analysis and Evaluation</a:t>
            </a:r>
            <a:endParaRPr lang="en-GB" dirty="0">
              <a:solidFill>
                <a:srgbClr val="FF0000"/>
              </a:solidFill>
            </a:endParaRPr>
          </a:p>
        </p:txBody>
      </p:sp>
      <p:sp>
        <p:nvSpPr>
          <p:cNvPr id="3" name="Content Placeholder 2"/>
          <p:cNvSpPr>
            <a:spLocks noGrp="1"/>
          </p:cNvSpPr>
          <p:nvPr>
            <p:ph idx="1"/>
          </p:nvPr>
        </p:nvSpPr>
        <p:spPr/>
        <p:txBody>
          <a:bodyPr>
            <a:normAutofit fontScale="92500"/>
          </a:bodyPr>
          <a:lstStyle/>
          <a:p>
            <a:r>
              <a:rPr lang="en-GB" dirty="0" smtClean="0"/>
              <a:t>A*/A – Level 4</a:t>
            </a:r>
          </a:p>
          <a:p>
            <a:r>
              <a:rPr lang="en-GB" dirty="0" smtClean="0"/>
              <a:t>Analysis of selected data to produce key findings;</a:t>
            </a:r>
          </a:p>
          <a:p>
            <a:r>
              <a:rPr lang="en-GB" dirty="0" smtClean="0"/>
              <a:t>Evaluation of key findings, with reasoned, logical support.</a:t>
            </a:r>
          </a:p>
          <a:p>
            <a:r>
              <a:rPr lang="en-GB" dirty="0" smtClean="0"/>
              <a:t>B/C – Level 3</a:t>
            </a:r>
          </a:p>
          <a:p>
            <a:r>
              <a:rPr lang="en-GB" dirty="0" smtClean="0"/>
              <a:t>Partial data analysis to produce findings;</a:t>
            </a:r>
          </a:p>
          <a:p>
            <a:r>
              <a:rPr lang="en-GB" dirty="0" smtClean="0"/>
              <a:t>Judgement, some justification, can be followed</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Choose a suitable small local business that you use on a regular basis. This could be  a business where your parents work.</a:t>
            </a:r>
          </a:p>
          <a:p>
            <a:endParaRPr lang="en-GB" dirty="0"/>
          </a:p>
          <a:p>
            <a:r>
              <a:rPr lang="en-GB" dirty="0" smtClean="0"/>
              <a:t>Write a brief description of the business.</a:t>
            </a:r>
          </a:p>
          <a:p>
            <a:pPr marL="514350" indent="-514350">
              <a:buFont typeface="+mj-lt"/>
              <a:buAutoNum type="arabicPeriod"/>
            </a:pPr>
            <a:r>
              <a:rPr lang="en-GB" dirty="0" smtClean="0"/>
              <a:t>When did the business set up?</a:t>
            </a:r>
          </a:p>
          <a:p>
            <a:pPr marL="514350" indent="-514350">
              <a:buFont typeface="+mj-lt"/>
              <a:buAutoNum type="arabicPeriod"/>
            </a:pPr>
            <a:r>
              <a:rPr lang="en-GB" dirty="0" smtClean="0"/>
              <a:t>How many employees?</a:t>
            </a:r>
          </a:p>
          <a:p>
            <a:pPr marL="514350" indent="-514350">
              <a:buFont typeface="+mj-lt"/>
              <a:buAutoNum type="arabicPeriod"/>
            </a:pPr>
            <a:r>
              <a:rPr lang="en-GB" dirty="0" smtClean="0"/>
              <a:t>What type of business ownership?</a:t>
            </a:r>
          </a:p>
          <a:p>
            <a:pPr marL="514350" indent="-514350">
              <a:buFont typeface="+mj-lt"/>
              <a:buAutoNum type="arabicPeriod"/>
            </a:pPr>
            <a:r>
              <a:rPr lang="en-GB" dirty="0" smtClean="0"/>
              <a:t>Location of the business.</a:t>
            </a:r>
          </a:p>
          <a:p>
            <a:pPr marL="514350" indent="-514350">
              <a:buFont typeface="+mj-lt"/>
              <a:buAutoNum type="arabicPeriod"/>
            </a:pPr>
            <a:r>
              <a:rPr lang="en-GB" dirty="0" smtClean="0"/>
              <a:t>What does the business do?</a:t>
            </a:r>
          </a:p>
          <a:p>
            <a:pPr marL="514350" indent="-514350">
              <a:buFont typeface="+mj-lt"/>
              <a:buAutoNum type="arabicPeriod"/>
            </a:pPr>
            <a:r>
              <a:rPr lang="en-GB" dirty="0" smtClean="0"/>
              <a:t>Who is their </a:t>
            </a:r>
            <a:r>
              <a:rPr lang="en-GB" smtClean="0"/>
              <a:t>target market?</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p:spPr>
        <p:txBody>
          <a:bodyPr>
            <a:normAutofit fontScale="90000"/>
          </a:bodyPr>
          <a:lstStyle/>
          <a:p>
            <a:r>
              <a:rPr lang="en-GB" b="1" dirty="0" smtClean="0"/>
              <a:t>Research and Planning</a:t>
            </a:r>
            <a:br>
              <a:rPr lang="en-GB" b="1" dirty="0" smtClean="0"/>
            </a:br>
            <a:r>
              <a:rPr lang="en-GB" sz="2800" b="1" dirty="0" smtClean="0">
                <a:solidFill>
                  <a:srgbClr val="00B0F0"/>
                </a:solidFill>
              </a:rPr>
              <a:t>- Select a small established local business</a:t>
            </a:r>
            <a:endParaRPr lang="en-GB" dirty="0">
              <a:solidFill>
                <a:srgbClr val="00B0F0"/>
              </a:solidFill>
            </a:endParaRPr>
          </a:p>
        </p:txBody>
      </p:sp>
      <p:sp>
        <p:nvSpPr>
          <p:cNvPr id="3" name="Content Placeholder 2"/>
          <p:cNvSpPr>
            <a:spLocks noGrp="1"/>
          </p:cNvSpPr>
          <p:nvPr>
            <p:ph idx="1"/>
          </p:nvPr>
        </p:nvSpPr>
        <p:spPr>
          <a:xfrm>
            <a:off x="395536" y="1783357"/>
            <a:ext cx="8280920" cy="4741987"/>
          </a:xfrm>
        </p:spPr>
        <p:txBody>
          <a:bodyPr>
            <a:normAutofit/>
          </a:bodyPr>
          <a:lstStyle/>
          <a:p>
            <a:pPr marL="514350" indent="-514350">
              <a:buAutoNum type="arabicPeriod"/>
            </a:pPr>
            <a:r>
              <a:rPr lang="en-GB" dirty="0" smtClean="0"/>
              <a:t>Consider the type of business you wish to choose:</a:t>
            </a:r>
          </a:p>
          <a:p>
            <a:pPr marL="514350" indent="-514350">
              <a:buAutoNum type="arabicPeriod"/>
            </a:pPr>
            <a:endParaRPr lang="en-GB" dirty="0" smtClean="0"/>
          </a:p>
          <a:p>
            <a:pPr marL="514350" indent="-514350">
              <a:buAutoNum type="arabicPeriod"/>
            </a:pPr>
            <a:endParaRPr lang="en-GB" dirty="0" smtClean="0"/>
          </a:p>
          <a:p>
            <a:pPr marL="514350" indent="-514350">
              <a:buAutoNum type="arabicPeriod"/>
            </a:pPr>
            <a:r>
              <a:rPr lang="en-GB" dirty="0" smtClean="0"/>
              <a:t>Ensure that it is both </a:t>
            </a:r>
            <a:r>
              <a:rPr lang="en-GB" b="1" u="sng" dirty="0" smtClean="0"/>
              <a:t>small</a:t>
            </a:r>
            <a:r>
              <a:rPr lang="en-GB" dirty="0" smtClean="0"/>
              <a:t> and </a:t>
            </a:r>
            <a:r>
              <a:rPr lang="en-GB" b="1" u="sng" dirty="0" smtClean="0"/>
              <a:t>established</a:t>
            </a:r>
          </a:p>
          <a:p>
            <a:pPr marL="514350" indent="-514350">
              <a:buAutoNum type="arabicPeriod"/>
            </a:pPr>
            <a:r>
              <a:rPr lang="en-GB" dirty="0" smtClean="0"/>
              <a:t>Try to </a:t>
            </a:r>
            <a:r>
              <a:rPr lang="en-GB" b="1" dirty="0" smtClean="0"/>
              <a:t>choose a business </a:t>
            </a:r>
            <a:r>
              <a:rPr lang="en-GB" dirty="0" smtClean="0"/>
              <a:t>that </a:t>
            </a:r>
            <a:r>
              <a:rPr lang="en-GB" b="1" dirty="0" smtClean="0"/>
              <a:t>you are interested in </a:t>
            </a:r>
            <a:r>
              <a:rPr lang="en-GB" dirty="0" smtClean="0"/>
              <a:t>and that you know </a:t>
            </a:r>
            <a:r>
              <a:rPr lang="en-GB" b="1" dirty="0" smtClean="0"/>
              <a:t>information</a:t>
            </a:r>
            <a:r>
              <a:rPr lang="en-GB" dirty="0" smtClean="0"/>
              <a:t> will be </a:t>
            </a:r>
            <a:r>
              <a:rPr lang="en-GB" b="1" dirty="0" smtClean="0"/>
              <a:t>easy to </a:t>
            </a:r>
            <a:r>
              <a:rPr lang="en-GB" b="1" smtClean="0"/>
              <a:t>obtain </a:t>
            </a:r>
            <a:r>
              <a:rPr lang="en-GB" smtClean="0"/>
              <a:t>on / from</a:t>
            </a:r>
            <a:endParaRPr lang="en-GB" dirty="0" smtClean="0"/>
          </a:p>
        </p:txBody>
      </p:sp>
      <p:graphicFrame>
        <p:nvGraphicFramePr>
          <p:cNvPr id="5" name="Table 4"/>
          <p:cNvGraphicFramePr>
            <a:graphicFrameLocks noGrp="1"/>
          </p:cNvGraphicFramePr>
          <p:nvPr/>
        </p:nvGraphicFramePr>
        <p:xfrm>
          <a:off x="611560" y="2996952"/>
          <a:ext cx="7920880" cy="701040"/>
        </p:xfrm>
        <a:graphic>
          <a:graphicData uri="http://schemas.openxmlformats.org/drawingml/2006/table">
            <a:tbl>
              <a:tblPr firstRow="1" bandRow="1">
                <a:tableStyleId>{5C22544A-7EE6-4342-B048-85BDC9FD1C3A}</a:tableStyleId>
              </a:tblPr>
              <a:tblGrid>
                <a:gridCol w="1980220"/>
                <a:gridCol w="1980220"/>
                <a:gridCol w="1980220"/>
                <a:gridCol w="1980220"/>
              </a:tblGrid>
              <a:tr h="370840">
                <a:tc>
                  <a:txBody>
                    <a:bodyPr/>
                    <a:lstStyle/>
                    <a:p>
                      <a:pPr algn="ctr"/>
                      <a:r>
                        <a:rPr lang="en-GB" sz="2000" dirty="0" smtClean="0"/>
                        <a:t>Fast</a:t>
                      </a:r>
                      <a:r>
                        <a:rPr lang="en-GB" sz="2000" baseline="0" dirty="0" smtClean="0"/>
                        <a:t> Food</a:t>
                      </a:r>
                      <a:endParaRPr lang="en-GB" sz="2000" dirty="0"/>
                    </a:p>
                  </a:txBody>
                  <a:tcPr/>
                </a:tc>
                <a:tc>
                  <a:txBody>
                    <a:bodyPr/>
                    <a:lstStyle/>
                    <a:p>
                      <a:pPr algn="ctr"/>
                      <a:r>
                        <a:rPr lang="en-GB" sz="2000" dirty="0" smtClean="0"/>
                        <a:t>Restaurant</a:t>
                      </a:r>
                      <a:endParaRPr lang="en-GB" sz="2000" dirty="0"/>
                    </a:p>
                  </a:txBody>
                  <a:tcPr/>
                </a:tc>
                <a:tc>
                  <a:txBody>
                    <a:bodyPr/>
                    <a:lstStyle/>
                    <a:p>
                      <a:pPr algn="ctr"/>
                      <a:r>
                        <a:rPr lang="en-GB" sz="2000" dirty="0" smtClean="0"/>
                        <a:t>Crèche’</a:t>
                      </a:r>
                      <a:endParaRPr lang="en-GB" sz="2000" dirty="0"/>
                    </a:p>
                  </a:txBody>
                  <a:tcPr/>
                </a:tc>
                <a:tc>
                  <a:txBody>
                    <a:bodyPr/>
                    <a:lstStyle/>
                    <a:p>
                      <a:pPr algn="ctr"/>
                      <a:r>
                        <a:rPr lang="en-GB" sz="2000" dirty="0" smtClean="0"/>
                        <a:t>Hairdresser</a:t>
                      </a:r>
                      <a:r>
                        <a:rPr lang="en-GB" sz="2000" baseline="0" dirty="0" smtClean="0"/>
                        <a:t> / Beauty Salon</a:t>
                      </a:r>
                      <a:endParaRPr lang="en-GB" sz="20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C00000"/>
            </a:solidFill>
          </a:ln>
        </p:spPr>
        <p:txBody>
          <a:bodyPr>
            <a:normAutofit fontScale="90000"/>
          </a:bodyPr>
          <a:lstStyle/>
          <a:p>
            <a:r>
              <a:rPr lang="en-GB" b="1" dirty="0" smtClean="0"/>
              <a:t>Research and Planning</a:t>
            </a:r>
            <a:br>
              <a:rPr lang="en-GB" b="1" dirty="0" smtClean="0"/>
            </a:br>
            <a:r>
              <a:rPr lang="en-GB" sz="2800" b="1" dirty="0" smtClean="0">
                <a:solidFill>
                  <a:srgbClr val="00B0F0"/>
                </a:solidFill>
              </a:rPr>
              <a:t>- Things to consider about your business</a:t>
            </a:r>
            <a:endParaRPr lang="en-GB" dirty="0">
              <a:solidFill>
                <a:srgbClr val="00B0F0"/>
              </a:solidFill>
            </a:endParaRPr>
          </a:p>
        </p:txBody>
      </p:sp>
      <p:sp>
        <p:nvSpPr>
          <p:cNvPr id="3" name="Content Placeholder 2"/>
          <p:cNvSpPr>
            <a:spLocks noGrp="1"/>
          </p:cNvSpPr>
          <p:nvPr>
            <p:ph idx="1"/>
          </p:nvPr>
        </p:nvSpPr>
        <p:spPr>
          <a:xfrm>
            <a:off x="395536" y="1783357"/>
            <a:ext cx="8280920" cy="4741987"/>
          </a:xfrm>
        </p:spPr>
        <p:txBody>
          <a:bodyPr>
            <a:normAutofit lnSpcReduction="10000"/>
          </a:bodyPr>
          <a:lstStyle/>
          <a:p>
            <a:pPr marL="514350" indent="-514350">
              <a:buAutoNum type="arabicPeriod"/>
            </a:pPr>
            <a:r>
              <a:rPr lang="en-GB" dirty="0" smtClean="0"/>
              <a:t>How </a:t>
            </a:r>
            <a:r>
              <a:rPr lang="en-GB" dirty="0" smtClean="0"/>
              <a:t>many people are employed by the business</a:t>
            </a:r>
          </a:p>
          <a:p>
            <a:pPr marL="514350" indent="-514350">
              <a:buAutoNum type="arabicPeriod"/>
            </a:pPr>
            <a:r>
              <a:rPr lang="en-GB" dirty="0" smtClean="0"/>
              <a:t>Opening hours</a:t>
            </a:r>
          </a:p>
          <a:p>
            <a:pPr marL="514350" indent="-514350">
              <a:buAutoNum type="arabicPeriod"/>
            </a:pPr>
            <a:r>
              <a:rPr lang="en-GB" dirty="0" smtClean="0"/>
              <a:t>What products and services does the business sell?</a:t>
            </a:r>
            <a:endParaRPr lang="en-GB" dirty="0" smtClean="0"/>
          </a:p>
          <a:p>
            <a:pPr marL="514350" indent="-514350">
              <a:buAutoNum type="arabicPeriod"/>
            </a:pPr>
            <a:r>
              <a:rPr lang="en-GB" dirty="0" smtClean="0"/>
              <a:t>Target </a:t>
            </a:r>
            <a:r>
              <a:rPr lang="en-GB" dirty="0" smtClean="0"/>
              <a:t>market – who are its main customers?</a:t>
            </a:r>
            <a:endParaRPr lang="en-GB" dirty="0" smtClean="0"/>
          </a:p>
          <a:p>
            <a:pPr marL="514350" indent="-514350">
              <a:buAutoNum type="arabicPeriod"/>
            </a:pPr>
            <a:r>
              <a:rPr lang="en-GB" dirty="0" smtClean="0"/>
              <a:t>How long the business has been </a:t>
            </a:r>
            <a:r>
              <a:rPr lang="en-GB" dirty="0" smtClean="0"/>
              <a:t>established?</a:t>
            </a:r>
            <a:endParaRPr lang="en-GB" dirty="0" smtClean="0"/>
          </a:p>
          <a:p>
            <a:pPr marL="514350" indent="-514350">
              <a:buAutoNum type="arabicPeriod"/>
            </a:pPr>
            <a:r>
              <a:rPr lang="en-GB" dirty="0" smtClean="0"/>
              <a:t>Competition (consider Google maps)</a:t>
            </a:r>
          </a:p>
          <a:p>
            <a:pPr marL="514350" indent="-514350">
              <a:buAutoNum type="arabicPeriod"/>
            </a:pPr>
            <a:r>
              <a:rPr lang="en-GB" dirty="0" smtClean="0"/>
              <a:t>Any other information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Introduction – Example</a:t>
            </a:r>
            <a:br>
              <a:rPr lang="en-GB" dirty="0" smtClean="0"/>
            </a:br>
            <a:r>
              <a:rPr lang="en-GB" dirty="0" smtClean="0"/>
              <a:t>Task 1</a:t>
            </a:r>
            <a:endParaRPr lang="en-GB" dirty="0"/>
          </a:p>
        </p:txBody>
      </p:sp>
      <p:sp>
        <p:nvSpPr>
          <p:cNvPr id="3" name="Content Placeholder 2"/>
          <p:cNvSpPr>
            <a:spLocks noGrp="1"/>
          </p:cNvSpPr>
          <p:nvPr>
            <p:ph idx="1"/>
          </p:nvPr>
        </p:nvSpPr>
        <p:spPr>
          <a:xfrm>
            <a:off x="251520" y="1600200"/>
            <a:ext cx="8640960" cy="5069160"/>
          </a:xfrm>
        </p:spPr>
        <p:txBody>
          <a:bodyPr>
            <a:normAutofit fontScale="47500" lnSpcReduction="20000"/>
          </a:bodyPr>
          <a:lstStyle/>
          <a:p>
            <a:r>
              <a:rPr lang="en-GB" dirty="0" smtClean="0"/>
              <a:t>The small business I have chosen to investigate is ‘The Sandwich Shop LTD’ which is based in Hornchurch Town Centre (see map on appendix A). It was established in 1993 and has five employees. I decided to investigate this business as I have been a loyal customer in the past. All five of the employee’s primary roles are to serve the customers by preparing and cooking the food for the customer. </a:t>
            </a:r>
          </a:p>
          <a:p>
            <a:pPr>
              <a:buNone/>
            </a:pPr>
            <a:endParaRPr lang="en-GB" dirty="0" smtClean="0"/>
          </a:p>
          <a:p>
            <a:r>
              <a:rPr lang="en-GB" dirty="0" smtClean="0"/>
              <a:t>Hornchurch Town centre has lots of restaurants in addition to quite a few shops – large competition for the business (see map on appendix A). The majority of the people living in Havering are classed as ABC1 (see demographic table on appendix A). This means that most people in the area have professional jobs and earn a salary that is above the national average. As a result, incomes will be relatively high so local people can afford to eat out and buy sandwiches. This means a potential large customer base. Hornchurch has good transport facilities as it is served by 7 bus routes. Hornchurch Station is just a short walk from the Town Centre which connects to Central London. It is also served by Emerson Park rail station which connects to Upminster and Romford. (please refer to transport links on Appendix A). </a:t>
            </a:r>
          </a:p>
          <a:p>
            <a:pPr>
              <a:buNone/>
            </a:pPr>
            <a:r>
              <a:rPr lang="en-GB" dirty="0" smtClean="0"/>
              <a:t> </a:t>
            </a:r>
          </a:p>
          <a:p>
            <a:r>
              <a:rPr lang="en-GB" dirty="0" smtClean="0"/>
              <a:t>The range of products that ‘The Sandwich Shop LTD’ sell include (but not limited to) sandwiches with a selection of fillings that include (but not limited to) ham, cheese, tomatoes, tuna and cucumber. They also sell baguettes with the same/similar fillings. Sandwiches or baguettes can be served with crisps or chips as well as salad. They also sell jacket potatoes with fillings which include: cheese, ham, baked beans and coleslaw. These are all served with butter and salad. </a:t>
            </a:r>
          </a:p>
          <a:p>
            <a:endParaRPr lang="en-GB" dirty="0" smtClean="0"/>
          </a:p>
          <a:p>
            <a:r>
              <a:rPr lang="en-GB" dirty="0" smtClean="0"/>
              <a:t>I have chosen this business because it is a small local business which I use on a regular basis. The business </a:t>
            </a:r>
            <a:r>
              <a:rPr lang="en-GB" dirty="0" smtClean="0"/>
              <a:t>is located on a very busy high street in Hornchurch and benefits from passing trade</a:t>
            </a:r>
            <a:r>
              <a:rPr lang="en-GB" dirty="0" smtClean="0"/>
              <a:t>. </a:t>
            </a:r>
            <a:r>
              <a:rPr lang="en-GB" dirty="0" smtClean="0"/>
              <a:t>Therefore, this makes it a suitable business to </a:t>
            </a:r>
            <a:r>
              <a:rPr lang="en-GB" dirty="0" smtClean="0"/>
              <a:t>investigate as there are lots of other small businesses as well as more established businesses.</a:t>
            </a:r>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Suitable local businesses</a:t>
            </a:r>
            <a:endParaRPr lang="en-GB" dirty="0"/>
          </a:p>
        </p:txBody>
      </p:sp>
      <p:sp>
        <p:nvSpPr>
          <p:cNvPr id="3" name="Content Placeholder 2"/>
          <p:cNvSpPr>
            <a:spLocks noGrp="1"/>
          </p:cNvSpPr>
          <p:nvPr>
            <p:ph idx="1"/>
          </p:nvPr>
        </p:nvSpPr>
        <p:spPr/>
        <p:txBody>
          <a:bodyPr/>
          <a:lstStyle/>
          <a:p>
            <a:r>
              <a:rPr lang="en-GB" dirty="0" err="1" smtClean="0"/>
              <a:t>Angeli’s</a:t>
            </a:r>
            <a:r>
              <a:rPr lang="en-GB" dirty="0" smtClean="0"/>
              <a:t>;</a:t>
            </a:r>
          </a:p>
          <a:p>
            <a:r>
              <a:rPr lang="en-GB" dirty="0" smtClean="0"/>
              <a:t>Charcoal Grill;</a:t>
            </a:r>
          </a:p>
          <a:p>
            <a:r>
              <a:rPr lang="en-GB" dirty="0" smtClean="0"/>
              <a:t>The Wendy House;</a:t>
            </a:r>
          </a:p>
          <a:p>
            <a:r>
              <a:rPr lang="en-GB" dirty="0" smtClean="0"/>
              <a:t>Trophy land;</a:t>
            </a:r>
          </a:p>
          <a:p>
            <a:r>
              <a:rPr lang="en-GB" dirty="0" smtClean="0"/>
              <a:t>Evergreen;</a:t>
            </a:r>
          </a:p>
          <a:p>
            <a:r>
              <a:rPr lang="en-GB" dirty="0" smtClean="0"/>
              <a:t>Haircuts</a:t>
            </a:r>
          </a:p>
          <a:p>
            <a:endParaRPr lang="en-GB" dirty="0" smtClean="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a:t>
            </a:r>
            <a:endParaRPr lang="en-GB" dirty="0"/>
          </a:p>
        </p:txBody>
      </p:sp>
      <p:sp>
        <p:nvSpPr>
          <p:cNvPr id="3" name="Content Placeholder 2"/>
          <p:cNvSpPr>
            <a:spLocks noGrp="1"/>
          </p:cNvSpPr>
          <p:nvPr>
            <p:ph idx="1"/>
          </p:nvPr>
        </p:nvSpPr>
        <p:spPr/>
        <p:txBody>
          <a:bodyPr/>
          <a:lstStyle/>
          <a:p>
            <a:r>
              <a:rPr lang="en-GB" dirty="0" smtClean="0">
                <a:hlinkClick r:id="rId2"/>
              </a:rPr>
              <a:t>http://www.tripadvisor.co.uk/Restaurants-g503784-Hornchurch_Essex_England.html</a:t>
            </a:r>
            <a:endParaRPr lang="en-GB" dirty="0" smtClean="0"/>
          </a:p>
          <a:p>
            <a:r>
              <a:rPr lang="en-GB" dirty="0" smtClean="0"/>
              <a:t>This site rates the best restaurants in Hornchurch.</a:t>
            </a:r>
          </a:p>
          <a:p>
            <a:r>
              <a:rPr lang="en-GB" dirty="0" smtClean="0">
                <a:hlinkClick r:id="rId3"/>
              </a:rPr>
              <a:t>http://www.hornchurch.org.uk/index.htm</a:t>
            </a:r>
            <a:endParaRPr lang="en-GB" dirty="0" smtClean="0"/>
          </a:p>
          <a:p>
            <a:r>
              <a:rPr lang="en-GB" dirty="0" smtClean="0"/>
              <a:t>This site provides lots of information on the different businesses in Hornchurch.</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Demo</a:t>
            </a:r>
            <a:endParaRPr lang="en-GB" dirty="0"/>
          </a:p>
        </p:txBody>
      </p:sp>
      <p:sp>
        <p:nvSpPr>
          <p:cNvPr id="3" name="Content Placeholder 2"/>
          <p:cNvSpPr>
            <a:spLocks noGrp="1"/>
          </p:cNvSpPr>
          <p:nvPr>
            <p:ph idx="1"/>
          </p:nvPr>
        </p:nvSpPr>
        <p:spPr/>
        <p:txBody>
          <a:bodyPr/>
          <a:lstStyle/>
          <a:p>
            <a:r>
              <a:rPr lang="en-GB" dirty="0" smtClean="0">
                <a:hlinkClick r:id="rId2"/>
              </a:rPr>
              <a:t>http://www.haveringdata.net/profiles/profile?profileId=1136&amp;geoTypeId=5&amp;geoIds=00AR</a:t>
            </a:r>
            <a:endParaRPr lang="en-GB" dirty="0" smtClean="0"/>
          </a:p>
          <a:p>
            <a:r>
              <a:rPr lang="en-GB" dirty="0" smtClean="0"/>
              <a:t>The above link provides useful information on the population of </a:t>
            </a:r>
            <a:r>
              <a:rPr lang="en-GB" dirty="0" err="1" smtClean="0"/>
              <a:t>havering</a:t>
            </a:r>
            <a:r>
              <a:rPr lang="en-GB" dirty="0" smtClean="0"/>
              <a:t>.</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Secondary Research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hlinkClick r:id="rId2"/>
              </a:rPr>
              <a:t>http://www.zoopla.co.uk/market/rm11/</a:t>
            </a:r>
            <a:endParaRPr lang="en-GB" dirty="0" smtClean="0"/>
          </a:p>
          <a:p>
            <a:r>
              <a:rPr lang="en-GB" dirty="0" smtClean="0"/>
              <a:t>Information on house prices in Hornchurch</a:t>
            </a:r>
          </a:p>
          <a:p>
            <a:r>
              <a:rPr lang="en-GB" dirty="0" smtClean="0">
                <a:hlinkClick r:id="rId3"/>
              </a:rPr>
              <a:t>http://www.findanewhome.com/south-east-england/essex/hornchurch/crime-rates.fap</a:t>
            </a:r>
            <a:endParaRPr lang="en-GB" dirty="0" smtClean="0"/>
          </a:p>
          <a:p>
            <a:r>
              <a:rPr lang="en-GB" dirty="0" smtClean="0"/>
              <a:t>Crime figures</a:t>
            </a:r>
          </a:p>
          <a:p>
            <a:r>
              <a:rPr lang="en-GB" dirty="0" smtClean="0">
                <a:hlinkClick r:id="rId4"/>
              </a:rPr>
              <a:t>http://www.nsdatabase.co.uk/locationdetail.cfm?locationid=791</a:t>
            </a:r>
            <a:endParaRPr lang="en-GB" dirty="0" smtClean="0"/>
          </a:p>
          <a:p>
            <a:r>
              <a:rPr lang="en-GB" dirty="0" smtClean="0"/>
              <a:t>Demographic figures</a:t>
            </a:r>
          </a:p>
          <a:p>
            <a:r>
              <a:rPr lang="en-GB" dirty="0" smtClean="0">
                <a:hlinkClick r:id="rId5"/>
              </a:rPr>
              <a:t>http://www.hornchurch.org.uk/food.htm</a:t>
            </a:r>
            <a:endParaRPr lang="en-GB" dirty="0" smtClean="0"/>
          </a:p>
          <a:p>
            <a:r>
              <a:rPr lang="en-GB" dirty="0" smtClean="0"/>
              <a:t>Information on businesses in Hornchurch</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1644</TotalTime>
  <Words>963</Words>
  <Application>Microsoft Office PowerPoint</Application>
  <PresentationFormat>On-screen Show (4:3)</PresentationFormat>
  <Paragraphs>114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Controlled Assessment</vt:lpstr>
      <vt:lpstr>Homework</vt:lpstr>
      <vt:lpstr>Research and Planning - Select a small established local business</vt:lpstr>
      <vt:lpstr>Research and Planning - Things to consider about your business</vt:lpstr>
      <vt:lpstr>Introduction – Example Task 1</vt:lpstr>
      <vt:lpstr>Suitable local businesses</vt:lpstr>
      <vt:lpstr>Research</vt:lpstr>
      <vt:lpstr>Demo</vt:lpstr>
      <vt:lpstr>Secondary Research</vt:lpstr>
      <vt:lpstr>Elm Park Research</vt:lpstr>
      <vt:lpstr>Checkpoint 1</vt:lpstr>
      <vt:lpstr>Starter –Think/Pair/Share</vt:lpstr>
      <vt:lpstr>Things we need to discuss</vt:lpstr>
      <vt:lpstr>How to understand the grading criteria A01</vt:lpstr>
      <vt:lpstr>AO1 – Research (Appendix Information)</vt:lpstr>
      <vt:lpstr>AO2 - Application</vt:lpstr>
      <vt:lpstr>AO2 - Application</vt:lpstr>
      <vt:lpstr>AO3 – Analysis and Evaluation</vt:lpstr>
      <vt:lpstr>AO3 – Analysis and Evaluation</vt:lpstr>
    </vt:vector>
  </TitlesOfParts>
  <Company>London Borough of Havering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Controlled Assessment</dc:title>
  <dc:creator>Sanders Draper</dc:creator>
  <cp:lastModifiedBy>Sanders Draper</cp:lastModifiedBy>
  <cp:revision>173</cp:revision>
  <cp:lastPrinted>2014-04-29T14:28:16Z</cp:lastPrinted>
  <dcterms:created xsi:type="dcterms:W3CDTF">2013-05-23T13:12:53Z</dcterms:created>
  <dcterms:modified xsi:type="dcterms:W3CDTF">2015-05-08T10:14:12Z</dcterms:modified>
</cp:coreProperties>
</file>