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56" r:id="rId3"/>
    <p:sldId id="293" r:id="rId4"/>
    <p:sldId id="277" r:id="rId5"/>
    <p:sldId id="262" r:id="rId6"/>
    <p:sldId id="278" r:id="rId7"/>
    <p:sldId id="294" r:id="rId8"/>
    <p:sldId id="295" r:id="rId9"/>
    <p:sldId id="296" r:id="rId10"/>
    <p:sldId id="297" r:id="rId11"/>
    <p:sldId id="298" r:id="rId12"/>
    <p:sldId id="299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4746" autoAdjust="0"/>
  </p:normalViewPr>
  <p:slideViewPr>
    <p:cSldViewPr>
      <p:cViewPr varScale="1">
        <p:scale>
          <a:sx n="85" d="100"/>
          <a:sy n="85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61ABB-4867-4DAC-91CE-60A89609C198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0575-068E-47CF-8E93-CC8423F870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Credit card</a:t>
            </a:r>
          </a:p>
          <a:p>
            <a:r>
              <a:rPr lang="en-GB" baseline="0" dirty="0" smtClean="0"/>
              <a:t>Debit card</a:t>
            </a:r>
          </a:p>
          <a:p>
            <a:r>
              <a:rPr lang="en-GB" baseline="0" dirty="0" smtClean="0"/>
              <a:t>Third party payment process – </a:t>
            </a:r>
            <a:r>
              <a:rPr lang="en-GB" baseline="0" dirty="0" err="1" smtClean="0"/>
              <a:t>paypal</a:t>
            </a:r>
            <a:endParaRPr lang="en-GB" baseline="0" dirty="0" smtClean="0"/>
          </a:p>
          <a:p>
            <a:r>
              <a:rPr lang="en-GB" baseline="0" dirty="0" smtClean="0"/>
              <a:t>Online coupons</a:t>
            </a:r>
          </a:p>
          <a:p>
            <a:r>
              <a:rPr lang="en-GB" baseline="0" dirty="0" smtClean="0"/>
              <a:t>Gift vouchers</a:t>
            </a:r>
          </a:p>
          <a:p>
            <a:r>
              <a:rPr lang="en-GB" baseline="0" dirty="0" err="1" smtClean="0"/>
              <a:t>Evouchers</a:t>
            </a:r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Now</a:t>
            </a:r>
            <a:r>
              <a:rPr lang="en-GB" baseline="0" dirty="0" smtClean="0"/>
              <a:t> think globally...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words or</a:t>
            </a:r>
            <a:r>
              <a:rPr lang="en-GB" baseline="0" dirty="0" smtClean="0"/>
              <a:t> key phrases are used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Companies pay</a:t>
            </a:r>
            <a:r>
              <a:rPr lang="en-GB" baseline="0" dirty="0" smtClean="0"/>
              <a:t> for the for this optimisation...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can also be based on how many links there are to your site.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Web optimisations...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Companies pay</a:t>
            </a:r>
            <a:r>
              <a:rPr lang="en-GB" baseline="0" dirty="0" smtClean="0"/>
              <a:t> for the for this optimisation...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can also be based on how many links there are to your site.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Web optimisations...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0575-068E-47CF-8E93-CC8423F870A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821D-3977-4EDF-A679-E231EA9EAB2A}" type="datetimeFigureOut">
              <a:rPr lang="en-US" smtClean="0"/>
              <a:pPr/>
              <a:t>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8EB14-CF3C-4F2C-B78D-357FF20EF0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Starter – why?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947629"/>
            <a:ext cx="7488832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11760" y="1019637"/>
            <a:ext cx="5832648" cy="50405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1600" y="109164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Card Number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98072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**** **** **** ****</a:t>
            </a:r>
            <a:endParaRPr lang="en-GB" sz="4800" dirty="0"/>
          </a:p>
        </p:txBody>
      </p:sp>
      <p:pic>
        <p:nvPicPr>
          <p:cNvPr id="2050" name="Picture 2" descr="http://ts3.mm.bing.net/th?id=H.5040020792148608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888432" cy="2592288"/>
          </a:xfrm>
          <a:prstGeom prst="rect">
            <a:avLst/>
          </a:prstGeom>
          <a:noFill/>
        </p:spPr>
      </p:pic>
      <p:pic>
        <p:nvPicPr>
          <p:cNvPr id="2052" name="Picture 4" descr="http://ts2.mm.bing.net/th?id=HN.607992619839455882&amp;pid=1.7"/>
          <p:cNvPicPr>
            <a:picLocks noChangeAspect="1" noChangeArrowheads="1"/>
          </p:cNvPicPr>
          <p:nvPr/>
        </p:nvPicPr>
        <p:blipFill>
          <a:blip r:embed="rId4" cstate="print"/>
          <a:srcRect t="35185" b="40741"/>
          <a:stretch>
            <a:fillRect/>
          </a:stretch>
        </p:blipFill>
        <p:spPr bwMode="auto">
          <a:xfrm>
            <a:off x="395536" y="4437112"/>
            <a:ext cx="5820683" cy="1512168"/>
          </a:xfrm>
          <a:prstGeom prst="rect">
            <a:avLst/>
          </a:prstGeom>
          <a:noFill/>
        </p:spPr>
      </p:pic>
      <p:pic>
        <p:nvPicPr>
          <p:cNvPr id="2054" name="Picture 6" descr="http://www.sslshopper.com/assets/images/login-forms/secure-login-form-on-https.png"/>
          <p:cNvPicPr>
            <a:picLocks noChangeAspect="1" noChangeArrowheads="1"/>
          </p:cNvPicPr>
          <p:nvPr/>
        </p:nvPicPr>
        <p:blipFill>
          <a:blip r:embed="rId5" cstate="print"/>
          <a:srcRect l="9065" r="30882" b="81561"/>
          <a:stretch>
            <a:fillRect/>
          </a:stretch>
        </p:blipFill>
        <p:spPr bwMode="auto">
          <a:xfrm>
            <a:off x="4283968" y="1844824"/>
            <a:ext cx="4532004" cy="1368152"/>
          </a:xfrm>
          <a:prstGeom prst="rect">
            <a:avLst/>
          </a:prstGeom>
          <a:noFill/>
        </p:spPr>
      </p:pic>
      <p:pic>
        <p:nvPicPr>
          <p:cNvPr id="12" name="Content Placeholder 3" descr="ccv.bmp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63056" b="53656"/>
          <a:stretch>
            <a:fillRect/>
          </a:stretch>
        </p:blipFill>
        <p:spPr>
          <a:xfrm>
            <a:off x="6588224" y="3645024"/>
            <a:ext cx="1982857" cy="2016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time: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Page 46...Internet advertising 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Interlude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is meant by Viral Advertising</a:t>
            </a:r>
          </a:p>
          <a:p>
            <a:endParaRPr lang="en-GB" dirty="0" smtClean="0"/>
          </a:p>
          <a:p>
            <a:r>
              <a:rPr lang="en-GB" dirty="0" smtClean="0"/>
              <a:t>Lets come up with a definition: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are the most popular and most seen viral videos?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Targeted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Page 47 – (c) Describe how </a:t>
            </a:r>
            <a:r>
              <a:rPr lang="en-GB" i="1" dirty="0" err="1" smtClean="0"/>
              <a:t>Mixup</a:t>
            </a:r>
            <a:r>
              <a:rPr lang="en-GB" dirty="0" smtClean="0"/>
              <a:t> might use targeted marketing to promote their album.</a:t>
            </a:r>
          </a:p>
          <a:p>
            <a:endParaRPr lang="en-GB" i="1" dirty="0" smtClean="0"/>
          </a:p>
          <a:p>
            <a:r>
              <a:rPr lang="en-GB" i="1" dirty="0" smtClean="0"/>
              <a:t>Where could they get data from</a:t>
            </a:r>
            <a:r>
              <a:rPr lang="en-GB" i="1" dirty="0" smtClean="0"/>
              <a:t>?</a:t>
            </a:r>
          </a:p>
          <a:p>
            <a:r>
              <a:rPr lang="en-GB" dirty="0" smtClean="0"/>
              <a:t>Transactional data</a:t>
            </a:r>
          </a:p>
          <a:p>
            <a:r>
              <a:rPr lang="en-GB" dirty="0" smtClean="0"/>
              <a:t>Data from apps</a:t>
            </a:r>
          </a:p>
          <a:p>
            <a:r>
              <a:rPr lang="en-GB" dirty="0" smtClean="0"/>
              <a:t>Social networking sites = profiles</a:t>
            </a:r>
          </a:p>
          <a:p>
            <a:r>
              <a:rPr lang="en-GB" dirty="0" smtClean="0"/>
              <a:t>Cookies</a:t>
            </a:r>
          </a:p>
          <a:p>
            <a:r>
              <a:rPr lang="en-GB" dirty="0" smtClean="0"/>
              <a:t>Account information</a:t>
            </a:r>
          </a:p>
          <a:p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Straight in there!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8000" dirty="0" smtClean="0">
                <a:latin typeface="Comic Sans MS" pitchFamily="66" charset="0"/>
              </a:rPr>
              <a:t>Pages 47 and 48 </a:t>
            </a:r>
          </a:p>
          <a:p>
            <a:pPr>
              <a:buNone/>
            </a:pPr>
            <a:r>
              <a:rPr lang="en-GB" sz="3600" dirty="0" smtClean="0">
                <a:latin typeface="Comic Sans MS" pitchFamily="66" charset="0"/>
              </a:rPr>
              <a:t>Some online goods/services revision...10 </a:t>
            </a:r>
            <a:r>
              <a:rPr lang="en-GB" sz="3600" dirty="0" err="1" smtClean="0">
                <a:latin typeface="Comic Sans MS" pitchFamily="66" charset="0"/>
              </a:rPr>
              <a:t>mins</a:t>
            </a:r>
            <a:endParaRPr lang="en-GB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Online Goods and Services 3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500438"/>
            <a:ext cx="8501122" cy="17526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Theory revision</a:t>
            </a:r>
          </a:p>
          <a:p>
            <a:endParaRPr lang="en-GB" dirty="0" smtClean="0"/>
          </a:p>
          <a:p>
            <a:r>
              <a:rPr lang="en-GB" dirty="0" smtClean="0">
                <a:latin typeface="Comic Sans MS" pitchFamily="66" charset="0"/>
              </a:rPr>
              <a:t>You will complete the activities in this PowerPoint and use the  revision book to answer questions.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314" name="AutoShape 2" descr="data:image/jpeg;base64,/9j/4AAQSkZJRgABAQAAAQABAAD/2wCEAAkGBhIQDxAPDxQQFA8PEA4QDxAQDg8PEA8PFBAVFRQQEhIXGyYeFxkkGRQUHy8gIycqLCwsFR4xNTAqNSYrLCkBCQoKDgwOGg8PGiwkHiQsLio0KSwsMi0uLCwyLCwsLiwqLC0sLywsLC0pLCwsLCwsLCwsLCwpLCksLCwsLCwsLP/AABEIAOEA4QMBIgACEQEDEQH/xAAbAAABBQEBAAAAAAAAAAAAAAAAAwQFBgcCAf/EAEcQAAEDAgQDAgkIBwcFAQAAAAEAAgMEEQUGEiETMUEiUQcyUlNhcYGRoRQWI2KSk6KxQlRywdHh4hUzc4KywtIlNEPw8ST/xAAbAQEAAgMBAQAAAAAAAAAAAAAABAUBAgYDB//EADMRAAEDAgMGBAYCAwEBAAAAAAEAAgMEERIhMQUTFEFRYSIyUoFxkcHR4fAjsSRCofEV/9oADAMBAAIRAxEAPwDcUIQiIQhCIhCEIiEIQiIQheFyIvULgyJN04REtdF03NSkXYowc3sHre0fvRE+uvbpgzE2Hk5h9T2n96WFSiJyhItnC7EiIu0LzUvURCEIREIQhEQhCERCEIREIQhEQhCERCEIREIQvLoi9XJcuHyWUPjeYoqVmuZwAOzWjd7z3Mb1Pw70AJNgsEgC5Us+cBQuMZtp6baWQB3SNt3yH/INx6zYKiYlm6qqyWwXghO3ZP0zh6X/AKPqb7yk8Oyt1duTuSdyT3kqcyksLyG3YKK6ovkwe6k63wjyvNqWCw6PmJJ+7af9yi5cRxGfxpntB/RiDYh72i/xVkpMBa3opKOhaOi9cUTPK1aYXu8xVCOWpZN5HyPP13vf+ZXTclDyR7gtBELe5d6As8S7ksbhvNZy7JX1R7lyMuzRbxPlYfqSPZ+RWj6AuHQNPQJxLuabgclQosZxGDlM54H6MzWyD3kavipah8Jr2ECqgI73wm49Zjd/yKn5sOa7ooqsy613RLxSeZvyyS0jdCrLg+aIKofQyNcerN2yN9bDuFMMmBWO4hlgtOplw5u7XNJBB7wRuE8wrPNTSkMqgZouWvYTNHr5P9tj6V4vo7i8Rv25r0bU2yeLd1rQculDYPj0VTGJIXh7Tsbc2nyXN5tPoKlWSXUEgg2KlA3zCUQvLr1FlCEIREIQhEQhCERCEIREIQvCiIJSMs1kTS2VJznm/gfQQEGoeOfMQtP6ZHf3D2n07xxukdhatXvDBcpbNWdG0/0UVn1BGzf0YweTpLfBvM+gbqmU2HS1Mhmnc573cy7oPJA5AegL3CMJLjrfcucS5znG5JPMk9SrXTQBoVq1rYBZuvVV5LpTd2nRc0GFNYBspRjQE3Ei94q8HXdqvYWCd8RHFTTio4q0wra6d8VHFTTio4qYUunfFRxU04qOKmFLp3xV4ZE14qOKmFMSVliDlCYngjXg7KW4q5Mi3aS3RaOAKoToJqOXjU7i1w59Wvb5L29R/wCiy0DKmc2VY0HsTtF3xE8x5bD1b8R16ExtdRh4Oyp+JYc+J4liJa9h1Nc3YtPeFIdG2oGeTuv3XiHOhNxp0W3RS3SoKpGTM3iqboks2ojH0jeQeOXEZ6L8x0J9IVyiluqh7HRuwu1Vi1weLhLIXgXq1WyEIQiIQhCIhCEIiElI+y7cVHYhVhrSSQAASSeQAFySsFFB5vzMKSEu2MjyWxMP6T+8/VHM+7qs8wuldI8yyEue9xc5x5lx6pjjONmtq3S78NvYhB6Rg87d55n2DorDhgAaFfQ0+4jz8x1+yqZJd6/LQKXpmBoS/FTHio4q8y269Lp9xkcZMeKvRKsYExJ7xkcZM+KveImBMSd8Ze8VNOIjiJgWMad8VecZNeIjiLOBMadcZHGTQyLzirGBZxJ5xkcZMjKvOKmBMSfGVMq6AOC84y8MqyG2Qm6qlXG+nlbPCdMkZu09PSCOoI2IWp5WzC2qhbK3Y+LIy9yyQc2/kQeoIVFxOEOBUVlrG/kVWNRtBMQyXubv2ZPYT7iVvUQb+O48w/72WkUm6fY6FbnG+6UUfR1Fwn4KogrVeoQhZRCEIREIQvHFESM77BZv4T8e4cAgae3UEg94iFtXv2HtKvuITWBWEZzxP5RWyuvdsZ4TPUw2J9rtRU/Z0G+nF9Bn9lDrJd3Hlqckyw11nBXCim2CpFM+xVkoKnZdDOy6qInWU7xkcZJUNJJOSImlxHO3RPxlqq80feFXOfG02JCmBr3C4CbCVdiRORlqq82ftBdDLVV5v8QWN7F6gsFkvpKaiRdCROhlmq83+ILoZZqvN/jCb2L1Ba7uX0lNOIjiJ582arzf4wvfmzVeb/G1Z3sXqHzWN3L6SmXERxE9+bNV5v8AGF582arzf4wm9i9QTdy+kpkZFyZE+OWarzf4wuTlmq83+ILG9i9QWd3L6SmRkXBlT45aqvN/iC5OWqrzR+0E3sXqC2DJPSVasAwSnfTskc0OLhck9D3KR+b9N5DfgqrmBhgw+mgcLOdJdw/ZYb/EhVIyD0e5QYqZ0oxYlMfOIzhstSqMvUmkl7GBoB1EkNAHffosLxzTxHhhuzW8MJ5lmo6SfZZTFXUADp7lW62W5VtQ0piJJN1AqpxILAWWq+DnH+PTNY43kgIidfmW27Dvs7etpV+hfcLBvB/inBrGtJ7M4MZ/a5sPvBH+ZbfQzXAVNXwbmcgaHP8AfdWNJLvIx1GSkELwFeqEpSEIQiISch2SiQqHbIirmZ8R4MMsnm2PcPWBsPfZYOfTz6nvPetX8JNXppHt8t8bPxaj8GlZSuk2LHaNz+p/pUm0X+MN7IapShnsowBLROsrlzLqtDrLTvBtWf8A6ZGeXGD7j/MJjPmasY57DPLdjntPic2uI7vQovIVfor4L8n6me8X/wBquGM5Qp3VErnVTIzI90jo3SRAtL+0djvbf4rn5RHFUOEgvcA6XVrGXywNLDoetk4xvG5m4fSStkc2SR7Q9zbXcOE477d4uojBsy1LqiFrpnua54Dmu02IsfQrJieARPooIZJ2sbG5pZLqYGv7BA3dsdiTso3DMqQNmjcyqY9zXXawPiJcbHaw35XUSOSEQuBGefL5L3kZKZQQcsuaTzXjk8VW+OOV7WBsRDRptctuTuE+yXjE0zphK9z9LWFuq1x43Kw9C7zDl2CaoMklQ2N5awOYXxCwAsDZ2/JOcsYJFAZDFMJdQaHWdG7Ta9vF5cyj3xcOAB4suX1RrJd+ST4c+f0VQbmaq2+nk/D/AAVjqcXmGFxzB7hKXRgvFtRBcQeiZ/NKl6VbbdPpYFNTYJCaFkDpgImlhbNqjANjcdo7L0mkgJZhHMXyXlDHOA/EeWWaqtHmSpMsQM0hBkjBB02ILwCDspbOOMzxTsbFI9jTC1xDdNi4ucL7j0BeU2VaYSMLaprnB7C1vEhOpwcCBYbqQzJgUE8rHyziJwjDQ0vibdocTezt+ZKy6SDfNNsrdPosNjnELgTnfqmGTsanlqHMlkc9vDvZ2nY6uYsFC1uZqoSygTSACWUADTYAPIA5ehWjLeAQwzF8U7ZTpsWh0brC/PsqMrMp0zpJHfK2NLnvcWmSC7SXEke8lGSwb1xIysOSy6OfdNAOefNL0uNTOwqaYyO4rDZsm2ofTAd1uRVcizPVlzWieTdzR+h1cB3K4U2AxNoJYOM0wvJJmDmWb2wfG5cxZROH5Ng4rCyqZI5rg/Q18TibegbrSOWEB9xzNsl6vjlJZY8hfNN/CFVkyUzDzbCXn1vcB/sVOlmsprPlZqr5h0jbFGPYwOPxcVVKioVtRw2hb8FXVM38rknW1Sinm6XmddIEKzaywUQuuuoJSx7Xt8Zjmub62m4+IW+4HWB7GPHJ7WuHqIuPzWALYcgVeqkg72tLPsOLfyAVHtqPwsf0Nv35K02a/wATmq+sOy7SMDtksueVyhCEIi8Ka1Z2KdFM607FYKLL/CdL9HEO+Un3Md/FZ5ZX3wlcov8AEf8A6VRLLsNkD/FHxP8Aa53aB/nPshoSrQvGhKNarWyrXFPcHn4dRBJ5M0Z9hdY/mrV4TYg2ubJtaamjdvbdzS5p+GlUzkLjmNx6xuFruN49BFR0c88HHEo0tto7B0aubu8A+5UtY50VQx7Re4IsrClDZYHscbWIN1DZkk/6Rh5PV7Of+A9QWW5B8sprEX4o5EeS5X7F8wU0NDTSmAvhmc0Mi7HYJjL+u3QjZRmD5tpJZ4o20hY579LX/Rdk2Jvtv0UCGWQU7gIyR4s7/uilTxxmoaTJY5ZW/dVEZ7eP7QlvbxIOdvIUt4NnDVU2tbTFyt9dSGYs008NQ6KSm4j2tYS/6Pk4XA33TzK2Ow1Jl4UPCMYZq8TtB2q3i/sn3rWSWQ0gaWZWGd+/RYjjj4wuEgxZ+G3ZZlG9thu3kOo7lca9w/sOC9raofV45XQzxTHf5Hz/AMBTtRj8TKCOp4N4pOHaLsbajbrttZe1RNITHeMjxDnqo9NFCBJhlB8Jvlos6w17ePBbTfjwciPONU74Q3D5VHe3/bs5285IpKkzjTPljYKXSXyMYHfQ9kucADtv1T/M2ZIaeVkcsHFJjDw76PYFzhbtfslZdNLxDTuzexyusRww8K8CUWuM7adlXvB24Grfa39zva3lhVrEXjjTbt/vp+o865aNljMMFRM5kcHCc1mrV9HuNVrdlRFbnOlEkgdSFxa97S76HtFriCfgkc0oned2b2GV9Fs+KI07AZRa5ztqm1E7/oVSemo+r/uAo/wewh9cCLWYwk29JH8CrfT5hg/s6SqbBaJpIfB2NzxNHq57pHAMdp5IKmphg4JgZITfRuGx6ubVFMrxHIMGrteh6Ka2JhkjOPRunUdVmePVvFqaiTo+eYj9nWQ34AKIkKWsbC/Owv6+qTcF1MbMLQ3ouddIXOJTdwSRCcOaknBelluCklpvg1l//PbyZZB+R/es0stE8G39y7/Fd/paqjbI/wAb3CtNnH+b2Wo0p2TkJpSHZOwuSC6BCEIWUXhTOt5FPCmtWNisFFlnhGjvGw+TKPi1yoQC0zPdPqgk+rZ32XAn4XWagLrtiOxU5b0J+657aQtLfqF60JVoXDQlWhXJCqCV2wLQW0MlbgUDYm65YZGENuASG6o3bn0OJ9ioDVoOR614wyubE7TLCJnxmwdZ3D1jYix3VRtPE1rJG6hwU7ZxDnPjdoWp1juBTyYXRRRxl0kL2GRl2gtAhc3qd9yFDYBliqZVQPfC5rGSBziXRmw0kcgb9VP4/mSoZh1HPG/TLM5gkcGRnUOC5x2cCBuAdgojAs4Vj6qBkkupj5NLmmKEXGl3VrQRyVbBxPDuw4cPi637qZUcNxLMWLF4baW7J3nDLlTLWvliiL43MiAcHxjdrbEWJBUlkXBp6d1QZoyzWIg27mOvbXfxSe8Jjm3M1VDWSRQylkbWxEN4cTt3Nud3NJUlkfHZ6g1Anfr0CItOhjbX138UC/ILWTiODF8OGw635LWLhuONsWO56W0zVXZk6tAA4J2t/wCWH/krRV4JO7CoadrLzMMRczWwW0uJPaJty9KrUeca0gHjHcD/AMUH/BWesxuduFQ1DX2meYg5+hhvdxB7JFuncvap4m8eLD5ha19e6jUho7S4MXlN7207Kv0GU6ts0LnQkNbNE5x4kJs1rwSbB3cFK52wGonqGSQxl7RC1hIfG2zg95tZxHQhRtBmurdNC10xLXTRNcOHCLtdIARcNvyKlc6Y/UQVDI4ZNDTC15AZG67i94vdzT0AR/E8Q2+HFY9bLERouEfbFguL6Xuk8kYFUQVL3zRljTFpBLmOudQP6JKr+I5TrDNKRC4h0srgQ+LcOeSD43cVZMlZhqJ6h8c8mtoi1AFkbbHWBfstCgK3OVa2WVrZyGtlla0cKA2a2RwA3Z3BZj4riH2w4rC+tvZbycHwsd8WG5tpf3UzR4FP/Y89OYyJnOJawubc/TB/O9uXpTKKhfSYLV8VpZJMSyxtf6SQMtcfVKkIMyVBweeqL/p4y4CTQy+04b4ttPLbkmmdMQe7C6QSm8s0kbnmwF9ETnE2H1tKjM3rpAx1rGTO3Ua+ynv3bY942+UeXwOnus7eEi4Jw4JFwXVhcy0pBwSbglnBJuC2AXu0pIhaL4PI7QNPlPefjb9yzwhankym0wRDroBPrPaP5qj2460DW9T9FcbMF5CegV6pOSeBNaUbJ0FygV+hCELKITeobsnCTkGyIqZmOl1NcDycCD6iLLIZIi1xaebSQfWDZbhjVPcFZJmaj4c5d0k3/wAw2P7j7VebCmwyuiP+wv7j8f0qnakd2B45KKalWpNqVautIXNuSjVdfBpVtbNUQyOaGyxA9pwANrh1r+ghUpqVDQeYB9YuolVTieMxk2utqefcSB9rrWMVyzHPRwUonY35O5pa67DqtGWbi/cbqOwzIrYZo5TUsdw3h2mzBfYjnf0rPGxN8lv2QlWxN8lv2Qqtuz5WNLBLke3X3Ut+0oXPDzFmOd+i0vH8osqqh04qGs1NYC2zHDsi2xuneWsAZRmU8dr+KGA+I22nV3H6yy5sTfJb9kJRsTfJb9kLV2z5DHuzL4elvyvMbVhbJvRD4ut1d2+D+MbCq2HLsR/8lNT4DG+ijo+MAIywiTsEnS4nxb+lZiI2+S37IXfCb3N+yFl9FK+xdLpnoF5M2nBHiDYdcjnqrxTZIjZJG/5SDw3sfbTGLlrg619XoT3MOWo6uVsvHDC2MR2AY4WDnG+5+ss5MTfJb9kLkxN8lv2QhopS4P3uY7BYbtOnDDGIRhOdrrRsu5aZSSul47X6maLHQ22977FRdXkFj5HvFU0B73vsWxm2pxdbn6VSnRN8lv2QknRN8lv2QsiilDi8S5nsF6f/AEoHMEZhFhyutNpcssFDJQmZp4pvrGm+8gfbTfv2Vc8JbtL6SDzUMjz63ua0f6CoDAaYOrKZoAB4odsACNILvzAT/wAIFRrxCUdImQxD2M1n4yLxgpjHWAF18i7TmclOlqhLRFwbhzDdeQzVYcknJVyScuiCpGpJyScEs5JOW4C92rqlp9cjGD9JwHsvufcthwCGwCzfKdFrl19GbD9o/wAvzWsYPBYBcftubHOIx/qP+n9C6XZkeGPEeam4BsllwwLtUytEIQhEQvHBeoRFF4jBcFZ1m3C9bTYdpvab6x09q1GeO4VWxuhuCto5HRPEjdQbrSRge0tPNY6Eo1P8cw4xyFwHZcT7Hdyj2r6HTzNqIhIzQ/tlx08RieWFKgqwU+S617Q4RCzhcdv+SrwCl4sy1bQGipqAAAAOKdh3LwqWTm25IHxWITAL74E/BSTcj1vmm/efySjckVvmm/efyTfC8XrqiaOBlTUXedzxSbNHM/krxEYnvdRiun+VtBBLZZb6wNwCew4jqFS1FVVQOwuIJ1yByHdWUNHSztxBpA0zOp7KqNyRW+bZ97/SlBkms8hn3v8ASmlfi1bBNJBJUz64nlpIkNnCwLXD1tIPtSIzHV/rFR96VKaKxwDg5tj2Krn8Axxa5jrjupMZJrPIj+9/pXXzJrPIj+9/pUZ846r9YqPvCvfnFVfrFR94U3dZ6m/IrzxbO9DvmpL5k1nkR/e/0rk5JrPIj+9/pUf84qr9YqPvCvDmKr/WKj7wpgrPU35FMWzvQ75p8ckVnm2fe/0pN2SK3zbPvf6U6y3NWVcxaamcRRgOkPFIvfpfpy5qwENrI3toK2bjxDpLLpcd7XD+bTbxmqFLV1ET8BIy1IBsPirOGgpZWB4ac9ATmfgojKmUamKrZLMxrWNa6xD9XaNvR3XVTx6p4lXUydHTzW/ZDy1vwaEu/MlZYg1FSOYI4pBB5EKJKs6anlEpllIJItkoNRPEYhDECACTmuHJJy7ck3K1AUJq4ck7X2HO+y7cpTL2HGR4eeTT2fSe/wBi8aqobTRGR3/pU2nhMzwwK1ZVwvQ1o68z6zz/APfQtBoIbAKEwSisArNCywXz1z3PcXu1Oa7FjQxoaEqF6hCwtkIQhEQhCERcuCja+luCpRJSsuiLN8w4QHBwI2KoNTTGNxafYe8LasUw/UCqHj+CXvt6j3FWWza80j7O8p17d/uq+tpBO248wVPaUo0riWEsJDufwKGldy1zZGhzTcFcpIwtNipjLeLClqop3AljbteALkMdbtAdSLBXJ7MMZUnEG1Td3Ol4LXhzuI7xtMY7QJudj39FnLXJQOVbU7PbM/GHEXFjbmFJgrXQsw4QbG4vyKksWxM1NRNUEaeK+4b1a0NDWg+nS0X9N02DkiHLoOUpsYY0NGgVZKS9xcdTmlg5e6klqRqWcK8sKV1LwuSepGpMKYVY8m49HTSyNqNoZ2hrnWJDCBbtW/RIPPpZS1NNQYaZJ4JxPI5umKFkjZT9VpLfFb6T8VRC5cFyr5dnNleXYiAbXA52VtBtB0UYbhBI0PS69e8kknxiSSe9xNz8Sk3FDiuHFWrW2yUHMm5Xjik3FeuK9gpzI4BvtPcsveyJpe82AUiOMvIa0XK6o6QyP0jl1PcP4rQcv4TYNsNgo/AMEsBt/M96veG0OkBcLtGuNXJlk0aD6ldZR0ogbnqdU7oaawUg0LmNlkoq9TkIQhEQhCERCEIRELwr1CIm88NwoHE8M1A7KykJCWG6IsrxrAr32VTqaR0Z35d/8Vs+IYWHX2VUxXAOeynUW0JaQ+HNvT7dFCqqNk4zyPVZ+1y7DlI12BlpOnb8lFvjLeYXYUu0YKnJpseh1XN1FDLDqMuqWDl0HJuHr0PU7CoBanOtGtIB691rGFa4UtrQXpHWvC9MKYUqXLkuSReuS9ZwrYNShck3OXUcLncgpWgwIuIJ3/JV9VtKCmyJueg/clYU9BLLoLDqVH0tC6QjmB3/AMFbsGwK1tlIYXgNrbK1UOGBvRchWV8tW7x5Dpy/K6SmpGQDw69UnhuGhoGym4YrBEUNksAoSmL0IQhEQhCERCEIREIQhEQhCERC8svUIiSfFdMKmgBUouS1EVRrsDBvsq5XZc57LTJIAUynw4Fa2WFkVVl4jkPco+XCXj/4tcqMFB6KOny8O5TYtoVMOTHm3fP+1Fko4ZPM1ZY6keOi54Lu4rR5Mt+hInLXoU9u3aoahp9vyoh2VCev77LPuC7uK7bRvPRX5uWvQnEeW/QsO27VHQNHt+UGyoRrf99lQYsIcf8A4pGky6TzCvUGXx3KSp8GA6KDNX1M2T3m3y/pS46OGPytVSoMu8tlYqHBAOim4cPATxkAChAKVZNKahAT5kdl0GrpbLK8AXqEIiEIQiIQhCIhCEIiEIQiIQhCIhCEIiEIQiIXhavUIiTMa4dThLoRE0NGFz8hCe2RZETL5EF0KQJ3ZFkRINgC7EaUQiLzSvUIREIQhEQhCERCEIREIQhEQhCERCEIREIQhEQhCERCEIREIQhEQhCERCEIREIQhEQhCERCEIREIQhEQhCERCEIREIQhEQhCERf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16" name="AutoShape 4" descr="data:image/jpeg;base64,/9j/4AAQSkZJRgABAQAAAQABAAD/2wCEAAkGBhIQDxAPDxQQFA8PEA4QDxAQDg8PEA8PFBAVFRQQEhIXGyYeFxkkGRQUHy8gIycqLCwsFR4xNTAqNSYrLCkBCQoKDgwOGg8PGiwkHiQsLio0KSwsMi0uLCwyLCwsLiwqLC0sLywsLC0pLCwsLCwsLCwsLCwpLCksLCwsLCwsLP/AABEIAOEA4QMBIgACEQEDEQH/xAAbAAABBQEBAAAAAAAAAAAAAAAAAwQFBgcCAf/EAEcQAAEDAgQDAgkIBwcFAQAAAAEAAgMEEQUGEiETMUEiUQcyUlNhcYGRoRQWI2KSk6KxQlRywdHh4hUzc4KywtIlNEPw8ST/xAAbAQEAAgMBAQAAAAAAAAAAAAAABAUBAgYDB//EADMRAAEDAgMGBAYCAwEBAAAAAAEAAgMEERIhMQUTFEFRYSIyUoFxkcHR4fAjsSRCofEV/9oADAMBAAIRAxEAPwDcUIQiIQhCIhCEIiEIQiIQheFyIvULgyJN04REtdF03NSkXYowc3sHre0fvRE+uvbpgzE2Hk5h9T2n96WFSiJyhItnC7EiIu0LzUvURCEIREIQhEQhCERCEIREIQhEQhCERCEIREIQvLoi9XJcuHyWUPjeYoqVmuZwAOzWjd7z3Mb1Pw70AJNgsEgC5Us+cBQuMZtp6baWQB3SNt3yH/INx6zYKiYlm6qqyWwXghO3ZP0zh6X/AKPqb7yk8Oyt1duTuSdyT3kqcyksLyG3YKK6ovkwe6k63wjyvNqWCw6PmJJ+7af9yi5cRxGfxpntB/RiDYh72i/xVkpMBa3opKOhaOi9cUTPK1aYXu8xVCOWpZN5HyPP13vf+ZXTclDyR7gtBELe5d6As8S7ksbhvNZy7JX1R7lyMuzRbxPlYfqSPZ+RWj6AuHQNPQJxLuabgclQosZxGDlM54H6MzWyD3kavipah8Jr2ECqgI73wm49Zjd/yKn5sOa7ooqsy613RLxSeZvyyS0jdCrLg+aIKofQyNcerN2yN9bDuFMMmBWO4hlgtOplw5u7XNJBB7wRuE8wrPNTSkMqgZouWvYTNHr5P9tj6V4vo7i8Rv25r0bU2yeLd1rQculDYPj0VTGJIXh7Tsbc2nyXN5tPoKlWSXUEgg2KlA3zCUQvLr1FlCEIREIQhEQhCERCEIREIQvCiIJSMs1kTS2VJznm/gfQQEGoeOfMQtP6ZHf3D2n07xxukdhatXvDBcpbNWdG0/0UVn1BGzf0YweTpLfBvM+gbqmU2HS1Mhmnc573cy7oPJA5AegL3CMJLjrfcucS5znG5JPMk9SrXTQBoVq1rYBZuvVV5LpTd2nRc0GFNYBspRjQE3Ei94q8HXdqvYWCd8RHFTTio4q0wra6d8VHFTTio4qYUunfFRxU04qOKmFLp3xV4ZE14qOKmFMSVliDlCYngjXg7KW4q5Mi3aS3RaOAKoToJqOXjU7i1w59Wvb5L29R/wCiy0DKmc2VY0HsTtF3xE8x5bD1b8R16ExtdRh4Oyp+JYc+J4liJa9h1Nc3YtPeFIdG2oGeTuv3XiHOhNxp0W3RS3SoKpGTM3iqboks2ojH0jeQeOXEZ6L8x0J9IVyiluqh7HRuwu1Vi1weLhLIXgXq1WyEIQiIQhCIhCEIiElI+y7cVHYhVhrSSQAASSeQAFySsFFB5vzMKSEu2MjyWxMP6T+8/VHM+7qs8wuldI8yyEue9xc5x5lx6pjjONmtq3S78NvYhB6Rg87d55n2DorDhgAaFfQ0+4jz8x1+yqZJd6/LQKXpmBoS/FTHio4q8y269Lp9xkcZMeKvRKsYExJ7xkcZM+KveImBMSd8Ze8VNOIjiJgWMad8VecZNeIjiLOBMadcZHGTQyLzirGBZxJ5xkcZMjKvOKmBMSfGVMq6AOC84y8MqyG2Qm6qlXG+nlbPCdMkZu09PSCOoI2IWp5WzC2qhbK3Y+LIy9yyQc2/kQeoIVFxOEOBUVlrG/kVWNRtBMQyXubv2ZPYT7iVvUQb+O48w/72WkUm6fY6FbnG+6UUfR1Fwn4KogrVeoQhZRCEIREIQvHFESM77BZv4T8e4cAgae3UEg94iFtXv2HtKvuITWBWEZzxP5RWyuvdsZ4TPUw2J9rtRU/Z0G+nF9Bn9lDrJd3Hlqckyw11nBXCim2CpFM+xVkoKnZdDOy6qInWU7xkcZJUNJJOSImlxHO3RPxlqq80feFXOfG02JCmBr3C4CbCVdiRORlqq82ftBdDLVV5v8QWN7F6gsFkvpKaiRdCROhlmq83+ILoZZqvN/jCb2L1Ba7uX0lNOIjiJ582arzf4wvfmzVeb/G1Z3sXqHzWN3L6SmXERxE9+bNV5v8AGF582arzf4wm9i9QTdy+kpkZFyZE+OWarzf4wuTlmq83+ILG9i9QWd3L6SmRkXBlT45aqvN/iC5OWqrzR+0E3sXqC2DJPSVasAwSnfTskc0OLhck9D3KR+b9N5DfgqrmBhgw+mgcLOdJdw/ZYb/EhVIyD0e5QYqZ0oxYlMfOIzhstSqMvUmkl7GBoB1EkNAHffosLxzTxHhhuzW8MJ5lmo6SfZZTFXUADp7lW62W5VtQ0piJJN1AqpxILAWWq+DnH+PTNY43kgIidfmW27Dvs7etpV+hfcLBvB/inBrGtJ7M4MZ/a5sPvBH+ZbfQzXAVNXwbmcgaHP8AfdWNJLvIx1GSkELwFeqEpSEIQiISch2SiQqHbIirmZ8R4MMsnm2PcPWBsPfZYOfTz6nvPetX8JNXppHt8t8bPxaj8GlZSuk2LHaNz+p/pUm0X+MN7IapShnsowBLROsrlzLqtDrLTvBtWf8A6ZGeXGD7j/MJjPmasY57DPLdjntPic2uI7vQovIVfor4L8n6me8X/wBquGM5Qp3VErnVTIzI90jo3SRAtL+0djvbf4rn5RHFUOEgvcA6XVrGXywNLDoetk4xvG5m4fSStkc2SR7Q9zbXcOE477d4uojBsy1LqiFrpnua54Dmu02IsfQrJieARPooIZJ2sbG5pZLqYGv7BA3dsdiTso3DMqQNmjcyqY9zXXawPiJcbHaw35XUSOSEQuBGefL5L3kZKZQQcsuaTzXjk8VW+OOV7WBsRDRptctuTuE+yXjE0zphK9z9LWFuq1x43Kw9C7zDl2CaoMklQ2N5awOYXxCwAsDZ2/JOcsYJFAZDFMJdQaHWdG7Ta9vF5cyj3xcOAB4suX1RrJd+ST4c+f0VQbmaq2+nk/D/AAVjqcXmGFxzB7hKXRgvFtRBcQeiZ/NKl6VbbdPpYFNTYJCaFkDpgImlhbNqjANjcdo7L0mkgJZhHMXyXlDHOA/EeWWaqtHmSpMsQM0hBkjBB02ILwCDspbOOMzxTsbFI9jTC1xDdNi4ucL7j0BeU2VaYSMLaprnB7C1vEhOpwcCBYbqQzJgUE8rHyziJwjDQ0vibdocTezt+ZKy6SDfNNsrdPosNjnELgTnfqmGTsanlqHMlkc9vDvZ2nY6uYsFC1uZqoSygTSACWUADTYAPIA5ehWjLeAQwzF8U7ZTpsWh0brC/PsqMrMp0zpJHfK2NLnvcWmSC7SXEke8lGSwb1xIysOSy6OfdNAOefNL0uNTOwqaYyO4rDZsm2ofTAd1uRVcizPVlzWieTdzR+h1cB3K4U2AxNoJYOM0wvJJmDmWb2wfG5cxZROH5Ng4rCyqZI5rg/Q18TibegbrSOWEB9xzNsl6vjlJZY8hfNN/CFVkyUzDzbCXn1vcB/sVOlmsprPlZqr5h0jbFGPYwOPxcVVKioVtRw2hb8FXVM38rknW1Sinm6XmddIEKzaywUQuuuoJSx7Xt8Zjmub62m4+IW+4HWB7GPHJ7WuHqIuPzWALYcgVeqkg72tLPsOLfyAVHtqPwsf0Nv35K02a/wATmq+sOy7SMDtksueVyhCEIi8Ka1Z2KdFM607FYKLL/CdL9HEO+Un3Md/FZ5ZX3wlcov8AEf8A6VRLLsNkD/FHxP8Aa53aB/nPshoSrQvGhKNarWyrXFPcHn4dRBJ5M0Z9hdY/mrV4TYg2ubJtaamjdvbdzS5p+GlUzkLjmNx6xuFruN49BFR0c88HHEo0tto7B0aubu8A+5UtY50VQx7Re4IsrClDZYHscbWIN1DZkk/6Rh5PV7Of+A9QWW5B8sprEX4o5EeS5X7F8wU0NDTSmAvhmc0Mi7HYJjL+u3QjZRmD5tpJZ4o20hY579LX/Rdk2Jvtv0UCGWQU7gIyR4s7/uilTxxmoaTJY5ZW/dVEZ7eP7QlvbxIOdvIUt4NnDVU2tbTFyt9dSGYs008NQ6KSm4j2tYS/6Pk4XA33TzK2Ow1Jl4UPCMYZq8TtB2q3i/sn3rWSWQ0gaWZWGd+/RYjjj4wuEgxZ+G3ZZlG9thu3kOo7lca9w/sOC9raofV45XQzxTHf5Hz/AMBTtRj8TKCOp4N4pOHaLsbajbrttZe1RNITHeMjxDnqo9NFCBJhlB8Jvlos6w17ePBbTfjwciPONU74Q3D5VHe3/bs5285IpKkzjTPljYKXSXyMYHfQ9kucADtv1T/M2ZIaeVkcsHFJjDw76PYFzhbtfslZdNLxDTuzexyusRww8K8CUWuM7adlXvB24Grfa39zva3lhVrEXjjTbt/vp+o865aNljMMFRM5kcHCc1mrV9HuNVrdlRFbnOlEkgdSFxa97S76HtFriCfgkc0oned2b2GV9Fs+KI07AZRa5ztqm1E7/oVSemo+r/uAo/wewh9cCLWYwk29JH8CrfT5hg/s6SqbBaJpIfB2NzxNHq57pHAMdp5IKmphg4JgZITfRuGx6ubVFMrxHIMGrteh6Ka2JhkjOPRunUdVmePVvFqaiTo+eYj9nWQ34AKIkKWsbC/Owv6+qTcF1MbMLQ3ouddIXOJTdwSRCcOaknBelluCklpvg1l//PbyZZB+R/es0stE8G39y7/Fd/paqjbI/wAb3CtNnH+b2Wo0p2TkJpSHZOwuSC6BCEIWUXhTOt5FPCmtWNisFFlnhGjvGw+TKPi1yoQC0zPdPqgk+rZ32XAn4XWagLrtiOxU5b0J+657aQtLfqF60JVoXDQlWhXJCqCV2wLQW0MlbgUDYm65YZGENuASG6o3bn0OJ9ioDVoOR614wyubE7TLCJnxmwdZ3D1jYix3VRtPE1rJG6hwU7ZxDnPjdoWp1juBTyYXRRRxl0kL2GRl2gtAhc3qd9yFDYBliqZVQPfC5rGSBziXRmw0kcgb9VP4/mSoZh1HPG/TLM5gkcGRnUOC5x2cCBuAdgojAs4Vj6qBkkupj5NLmmKEXGl3VrQRyVbBxPDuw4cPi637qZUcNxLMWLF4baW7J3nDLlTLWvliiL43MiAcHxjdrbEWJBUlkXBp6d1QZoyzWIg27mOvbXfxSe8Jjm3M1VDWSRQylkbWxEN4cTt3Nud3NJUlkfHZ6g1Anfr0CItOhjbX138UC/ILWTiODF8OGw635LWLhuONsWO56W0zVXZk6tAA4J2t/wCWH/krRV4JO7CoadrLzMMRczWwW0uJPaJty9KrUeca0gHjHcD/AMUH/BWesxuduFQ1DX2meYg5+hhvdxB7JFuncvap4m8eLD5ha19e6jUho7S4MXlN7207Kv0GU6ts0LnQkNbNE5x4kJs1rwSbB3cFK52wGonqGSQxl7RC1hIfG2zg95tZxHQhRtBmurdNC10xLXTRNcOHCLtdIARcNvyKlc6Y/UQVDI4ZNDTC15AZG67i94vdzT0AR/E8Q2+HFY9bLERouEfbFguL6Xuk8kYFUQVL3zRljTFpBLmOudQP6JKr+I5TrDNKRC4h0srgQ+LcOeSD43cVZMlZhqJ6h8c8mtoi1AFkbbHWBfstCgK3OVa2WVrZyGtlla0cKA2a2RwA3Z3BZj4riH2w4rC+tvZbycHwsd8WG5tpf3UzR4FP/Y89OYyJnOJawubc/TB/O9uXpTKKhfSYLV8VpZJMSyxtf6SQMtcfVKkIMyVBweeqL/p4y4CTQy+04b4ttPLbkmmdMQe7C6QSm8s0kbnmwF9ETnE2H1tKjM3rpAx1rGTO3Ua+ynv3bY942+UeXwOnus7eEi4Jw4JFwXVhcy0pBwSbglnBJuC2AXu0pIhaL4PI7QNPlPefjb9yzwhankym0wRDroBPrPaP5qj2460DW9T9FcbMF5CegV6pOSeBNaUbJ0FygV+hCELKITeobsnCTkGyIqZmOl1NcDycCD6iLLIZIi1xaebSQfWDZbhjVPcFZJmaj4c5d0k3/wAw2P7j7VebCmwyuiP+wv7j8f0qnakd2B45KKalWpNqVautIXNuSjVdfBpVtbNUQyOaGyxA9pwANrh1r+ghUpqVDQeYB9YuolVTieMxk2utqefcSB9rrWMVyzHPRwUonY35O5pa67DqtGWbi/cbqOwzIrYZo5TUsdw3h2mzBfYjnf0rPGxN8lv2QlWxN8lv2Qqtuz5WNLBLke3X3Ut+0oXPDzFmOd+i0vH8osqqh04qGs1NYC2zHDsi2xuneWsAZRmU8dr+KGA+I22nV3H6yy5sTfJb9kJRsTfJb9kLV2z5DHuzL4elvyvMbVhbJvRD4ut1d2+D+MbCq2HLsR/8lNT4DG+ijo+MAIywiTsEnS4nxb+lZiI2+S37IXfCb3N+yFl9FK+xdLpnoF5M2nBHiDYdcjnqrxTZIjZJG/5SDw3sfbTGLlrg619XoT3MOWo6uVsvHDC2MR2AY4WDnG+5+ss5MTfJb9kLkxN8lv2QhopS4P3uY7BYbtOnDDGIRhOdrrRsu5aZSSul47X6maLHQ22977FRdXkFj5HvFU0B73vsWxm2pxdbn6VSnRN8lv2QknRN8lv2QsiilDi8S5nsF6f/AEoHMEZhFhyutNpcssFDJQmZp4pvrGm+8gfbTfv2Vc8JbtL6SDzUMjz63ua0f6CoDAaYOrKZoAB4odsACNILvzAT/wAIFRrxCUdImQxD2M1n4yLxgpjHWAF18i7TmclOlqhLRFwbhzDdeQzVYcknJVyScuiCpGpJyScEs5JOW4C92rqlp9cjGD9JwHsvufcthwCGwCzfKdFrl19GbD9o/wAvzWsYPBYBcftubHOIx/qP+n9C6XZkeGPEeam4BsllwwLtUytEIQhEQvHBeoRFF4jBcFZ1m3C9bTYdpvab6x09q1GeO4VWxuhuCto5HRPEjdQbrSRge0tPNY6Eo1P8cw4xyFwHZcT7Hdyj2r6HTzNqIhIzQ/tlx08RieWFKgqwU+S617Q4RCzhcdv+SrwCl4sy1bQGipqAAAAOKdh3LwqWTm25IHxWITAL74E/BSTcj1vmm/efySjckVvmm/efyTfC8XrqiaOBlTUXedzxSbNHM/krxEYnvdRiun+VtBBLZZb6wNwCew4jqFS1FVVQOwuIJ1yByHdWUNHSztxBpA0zOp7KqNyRW+bZ97/SlBkms8hn3v8ASmlfi1bBNJBJUz64nlpIkNnCwLXD1tIPtSIzHV/rFR96VKaKxwDg5tj2Krn8Axxa5jrjupMZJrPIj+9/pXXzJrPIj+9/pUZ846r9YqPvCvfnFVfrFR94U3dZ6m/IrzxbO9DvmpL5k1nkR/e/0rk5JrPIj+9/pUf84qr9YqPvCvDmKr/WKj7wpgrPU35FMWzvQ75p8ckVnm2fe/0pN2SK3zbPvf6U6y3NWVcxaamcRRgOkPFIvfpfpy5qwENrI3toK2bjxDpLLpcd7XD+bTbxmqFLV1ET8BIy1IBsPirOGgpZWB4ac9ATmfgojKmUamKrZLMxrWNa6xD9XaNvR3XVTx6p4lXUydHTzW/ZDy1vwaEu/MlZYg1FSOYI4pBB5EKJKs6anlEpllIJItkoNRPEYhDECACTmuHJJy7ck3K1AUJq4ck7X2HO+y7cpTL2HGR4eeTT2fSe/wBi8aqobTRGR3/pU2nhMzwwK1ZVwvQ1o68z6zz/APfQtBoIbAKEwSisArNCywXz1z3PcXu1Oa7FjQxoaEqF6hCwtkIQhEQhCERcuCja+luCpRJSsuiLN8w4QHBwI2KoNTTGNxafYe8LasUw/UCqHj+CXvt6j3FWWza80j7O8p17d/uq+tpBO248wVPaUo0riWEsJDufwKGldy1zZGhzTcFcpIwtNipjLeLClqop3AljbteALkMdbtAdSLBXJ7MMZUnEG1Td3Ol4LXhzuI7xtMY7QJudj39FnLXJQOVbU7PbM/GHEXFjbmFJgrXQsw4QbG4vyKksWxM1NRNUEaeK+4b1a0NDWg+nS0X9N02DkiHLoOUpsYY0NGgVZKS9xcdTmlg5e6klqRqWcK8sKV1LwuSepGpMKYVY8m49HTSyNqNoZ2hrnWJDCBbtW/RIPPpZS1NNQYaZJ4JxPI5umKFkjZT9VpLfFb6T8VRC5cFyr5dnNleXYiAbXA52VtBtB0UYbhBI0PS69e8kknxiSSe9xNz8Sk3FDiuHFWrW2yUHMm5Xjik3FeuK9gpzI4BvtPcsveyJpe82AUiOMvIa0XK6o6QyP0jl1PcP4rQcv4TYNsNgo/AMEsBt/M96veG0OkBcLtGuNXJlk0aD6ldZR0ogbnqdU7oaawUg0LmNlkoq9TkIQhEQhCERCEIRELwr1CIm88NwoHE8M1A7KykJCWG6IsrxrAr32VTqaR0Z35d/8Vs+IYWHX2VUxXAOeynUW0JaQ+HNvT7dFCqqNk4zyPVZ+1y7DlI12BlpOnb8lFvjLeYXYUu0YKnJpseh1XN1FDLDqMuqWDl0HJuHr0PU7CoBanOtGtIB691rGFa4UtrQXpHWvC9MKYUqXLkuSReuS9ZwrYNShck3OXUcLncgpWgwIuIJ3/JV9VtKCmyJueg/clYU9BLLoLDqVH0tC6QjmB3/AMFbsGwK1tlIYXgNrbK1UOGBvRchWV8tW7x5Dpy/K6SmpGQDw69UnhuGhoGym4YrBEUNksAoSmL0IQhEQhCERCEIREIQhEQhCERC8svUIiSfFdMKmgBUouS1EVRrsDBvsq5XZc57LTJIAUynw4Fa2WFkVVl4jkPco+XCXj/4tcqMFB6KOny8O5TYtoVMOTHm3fP+1Fko4ZPM1ZY6keOi54Lu4rR5Mt+hInLXoU9u3aoahp9vyoh2VCev77LPuC7uK7bRvPRX5uWvQnEeW/QsO27VHQNHt+UGyoRrf99lQYsIcf8A4pGky6TzCvUGXx3KSp8GA6KDNX1M2T3m3y/pS46OGPytVSoMu8tlYqHBAOim4cPATxkAChAKVZNKahAT5kdl0GrpbLK8AXqEIiEIQiIQhCIhCEIiEIQiIQhCIhCEIiEIQiIXhavUIiTMa4dThLoRE0NGFz8hCe2RZETL5EF0KQJ3ZFkRINgC7EaUQiLzSvUIREIQhEQhCERCEIREIQhEQhCERCEIREIQhEQhCERCEIREIQhEQhCERCEIREIQhEQhCERCEIREIQhEQhCERCEIREIQhEQhCERf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642918"/>
            <a:ext cx="24574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brain storm...ideas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can you pay for goods online?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8596" y="2643182"/>
            <a:ext cx="817499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Credit card</a:t>
            </a:r>
          </a:p>
          <a:p>
            <a:pPr algn="ctr"/>
            <a:r>
              <a:rPr lang="en-GB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Debit card</a:t>
            </a:r>
          </a:p>
          <a:p>
            <a:pPr algn="ctr"/>
            <a:r>
              <a:rPr lang="en-GB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Third party payment process – </a:t>
            </a:r>
            <a:r>
              <a:rPr lang="en-GB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paypal</a:t>
            </a:r>
            <a:endParaRPr lang="en-GB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GB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Online coupons</a:t>
            </a:r>
          </a:p>
          <a:p>
            <a:pPr algn="ctr"/>
            <a:r>
              <a:rPr lang="en-GB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Gift vouchers</a:t>
            </a:r>
          </a:p>
          <a:p>
            <a:pPr algn="ctr"/>
            <a:r>
              <a:rPr lang="en-GB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Evouchers</a:t>
            </a:r>
            <a:endParaRPr lang="en-GB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Straight in there!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8000" dirty="0" smtClean="0">
                <a:latin typeface="Comic Sans MS" pitchFamily="66" charset="0"/>
              </a:rPr>
              <a:t>Pages 49 and 50</a:t>
            </a:r>
          </a:p>
          <a:p>
            <a:pPr>
              <a:buNone/>
            </a:pPr>
            <a:r>
              <a:rPr lang="en-GB" sz="3600" dirty="0" smtClean="0">
                <a:latin typeface="Comic Sans MS" pitchFamily="66" charset="0"/>
              </a:rPr>
              <a:t>Some payment revision...10 </a:t>
            </a:r>
            <a:r>
              <a:rPr lang="en-GB" sz="3600" dirty="0" err="1" smtClean="0">
                <a:latin typeface="Comic Sans MS" pitchFamily="66" charset="0"/>
              </a:rPr>
              <a:t>mins</a:t>
            </a:r>
            <a:endParaRPr lang="en-GB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Lesson outcomes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 smtClean="0">
                <a:latin typeface="Comic Sans MS" pitchFamily="66" charset="0"/>
              </a:rPr>
              <a:t>All </a:t>
            </a:r>
            <a:r>
              <a:rPr lang="en-GB" dirty="0" smtClean="0">
                <a:latin typeface="Comic Sans MS" pitchFamily="66" charset="0"/>
              </a:rPr>
              <a:t>will be to list ways to pay for goods online.</a:t>
            </a:r>
          </a:p>
          <a:p>
            <a:r>
              <a:rPr lang="en-GB" b="1" u="sng" dirty="0" smtClean="0">
                <a:latin typeface="Comic Sans MS" pitchFamily="66" charset="0"/>
              </a:rPr>
              <a:t>All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will revise topics surrounding payment online. (A to F)</a:t>
            </a:r>
            <a:endParaRPr lang="en-GB" b="1" u="sng" dirty="0" smtClean="0">
              <a:latin typeface="Comic Sans MS" pitchFamily="66" charset="0"/>
            </a:endParaRPr>
          </a:p>
          <a:p>
            <a:r>
              <a:rPr lang="en-GB" b="1" u="sng" dirty="0" smtClean="0">
                <a:latin typeface="Comic Sans MS" pitchFamily="66" charset="0"/>
              </a:rPr>
              <a:t>Most </a:t>
            </a:r>
            <a:r>
              <a:rPr lang="en-GB" dirty="0" smtClean="0">
                <a:latin typeface="Comic Sans MS" pitchFamily="66" charset="0"/>
              </a:rPr>
              <a:t>will be able to discuss the issues surrounding advertising on the internet. (D to A)</a:t>
            </a:r>
          </a:p>
          <a:p>
            <a:r>
              <a:rPr lang="en-GB" b="1" u="sng" dirty="0" smtClean="0">
                <a:latin typeface="Comic Sans MS" pitchFamily="66" charset="0"/>
              </a:rPr>
              <a:t>All</a:t>
            </a:r>
            <a:r>
              <a:rPr lang="en-GB" dirty="0" smtClean="0">
                <a:latin typeface="Comic Sans MS" pitchFamily="66" charset="0"/>
              </a:rPr>
              <a:t> will be able to state what Viral Marketing is.</a:t>
            </a:r>
          </a:p>
          <a:p>
            <a:r>
              <a:rPr lang="en-GB" b="1" u="sng" dirty="0" smtClean="0">
                <a:latin typeface="Comic Sans MS" pitchFamily="66" charset="0"/>
              </a:rPr>
              <a:t>Some</a:t>
            </a:r>
            <a:r>
              <a:rPr lang="en-GB" dirty="0" smtClean="0">
                <a:latin typeface="Comic Sans MS" pitchFamily="66" charset="0"/>
              </a:rPr>
              <a:t> will be able to explain how viral marketing works.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600200"/>
            <a:ext cx="8892480" cy="4525963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Comic Sans MS" pitchFamily="66" charset="0"/>
              </a:rPr>
              <a:t>How many of you have got a smart phone?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many times a day do you go onto the net?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many of you read a newspaper?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many of you have a regular magazine you subscribe to?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How does a search engine work?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0962" name="Picture 2" descr="http://ts1.mm.bing.net/th?id=H.4637208757341279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128792" cy="534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But did you know?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109" y="1916832"/>
            <a:ext cx="50693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484784"/>
            <a:ext cx="33843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 some pages get to the top of the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list?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8" y="5500702"/>
            <a:ext cx="2975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Pay for it!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974" y="214298"/>
            <a:ext cx="45147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Quick 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question?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512878"/>
            <a:ext cx="26779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does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facebook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know what adverts to target you with?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687" t="16846" r="54297" b="23828"/>
          <a:stretch>
            <a:fillRect/>
          </a:stretch>
        </p:blipFill>
        <p:spPr bwMode="auto">
          <a:xfrm>
            <a:off x="3214678" y="113256"/>
            <a:ext cx="5643602" cy="653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57224" y="5857892"/>
            <a:ext cx="53801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Using settings and preferences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407</Words>
  <Application>Microsoft Office PowerPoint</Application>
  <PresentationFormat>On-screen Show (4:3)</PresentationFormat>
  <Paragraphs>88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Starter – why?</vt:lpstr>
      <vt:lpstr>Online Goods and Services 3</vt:lpstr>
      <vt:lpstr>Simple brain storm...ideas</vt:lpstr>
      <vt:lpstr>Straight in there!</vt:lpstr>
      <vt:lpstr>Lesson outcomes</vt:lpstr>
      <vt:lpstr>Question </vt:lpstr>
      <vt:lpstr>How does a search engine work? </vt:lpstr>
      <vt:lpstr>But did you know? </vt:lpstr>
      <vt:lpstr>Quick  question?</vt:lpstr>
      <vt:lpstr>Question time:</vt:lpstr>
      <vt:lpstr>Interlude</vt:lpstr>
      <vt:lpstr>Targeted question</vt:lpstr>
      <vt:lpstr>Straight in there!</vt:lpstr>
    </vt:vector>
  </TitlesOfParts>
  <Company>London Borough of Havering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mhadley</dc:creator>
  <cp:lastModifiedBy>mhadley</cp:lastModifiedBy>
  <cp:revision>43</cp:revision>
  <dcterms:created xsi:type="dcterms:W3CDTF">2013-03-04T10:36:21Z</dcterms:created>
  <dcterms:modified xsi:type="dcterms:W3CDTF">2014-03-10T15:46:03Z</dcterms:modified>
</cp:coreProperties>
</file>