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2" r:id="rId7"/>
    <p:sldId id="271" r:id="rId8"/>
    <p:sldId id="270" r:id="rId9"/>
    <p:sldId id="267" r:id="rId10"/>
    <p:sldId id="272" r:id="rId11"/>
    <p:sldId id="263" r:id="rId12"/>
    <p:sldId id="265" r:id="rId13"/>
    <p:sldId id="266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555" autoAdjust="0"/>
  </p:normalViewPr>
  <p:slideViewPr>
    <p:cSldViewPr>
      <p:cViewPr>
        <p:scale>
          <a:sx n="60" d="100"/>
          <a:sy n="60" d="100"/>
        </p:scale>
        <p:origin x="-81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61211-BCF3-4771-BE70-AD25DECDC8A5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A7188-F37E-4908-98E5-1F2928D6B2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GnnNj8l7pI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can</a:t>
            </a:r>
            <a:r>
              <a:rPr lang="en-GB" baseline="0" dirty="0" smtClean="0"/>
              <a:t> be recognised by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http://www.youtube.com/watch?v=rGnnNj8l7pI</a:t>
            </a:r>
            <a:r>
              <a:rPr lang="en-GB" dirty="0" smtClean="0"/>
              <a:t>  - Monsters</a:t>
            </a:r>
            <a:r>
              <a:rPr lang="en-GB" baseline="0" dirty="0" smtClean="0"/>
              <a:t> Vs Aliens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would</a:t>
            </a:r>
            <a:r>
              <a:rPr lang="en-GB" baseline="0" dirty="0" smtClean="0"/>
              <a:t> you find it?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Lakeside?</a:t>
            </a:r>
          </a:p>
          <a:p>
            <a:r>
              <a:rPr lang="en-GB" dirty="0" smtClean="0"/>
              <a:t>City centres?</a:t>
            </a:r>
          </a:p>
          <a:p>
            <a:r>
              <a:rPr lang="en-GB" dirty="0" smtClean="0"/>
              <a:t>Airports?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Biometrics (or </a:t>
            </a:r>
            <a:r>
              <a:rPr lang="en-GB" b="1" dirty="0" smtClean="0"/>
              <a:t>biometric authentication</a:t>
            </a:r>
            <a:r>
              <a:rPr lang="en-GB" dirty="0" smtClean="0"/>
              <a:t>)</a:t>
            </a:r>
            <a:r>
              <a:rPr lang="en-GB" baseline="30000" dirty="0" smtClean="0">
                <a:hlinkClick r:id="" action="ppaction://hlinkfile"/>
              </a:rPr>
              <a:t>[note 1]</a:t>
            </a:r>
            <a:r>
              <a:rPr lang="en-GB" dirty="0" smtClean="0"/>
              <a:t> refers to the identification of humans by their characteristics or traits.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Eye</a:t>
            </a:r>
            <a:r>
              <a:rPr lang="en-GB" baseline="0" dirty="0" smtClean="0"/>
              <a:t> sensor – lock screen</a:t>
            </a:r>
          </a:p>
          <a:p>
            <a:r>
              <a:rPr lang="en-GB" baseline="0" dirty="0" smtClean="0"/>
              <a:t>Voice recognition</a:t>
            </a:r>
          </a:p>
          <a:p>
            <a:r>
              <a:rPr lang="en-GB" baseline="0" dirty="0" smtClean="0"/>
              <a:t>Facial recognition</a:t>
            </a:r>
          </a:p>
          <a:p>
            <a:r>
              <a:rPr lang="en-GB" baseline="0" dirty="0" smtClean="0"/>
              <a:t>Finger print</a:t>
            </a:r>
          </a:p>
          <a:p>
            <a:r>
              <a:rPr lang="en-GB" baseline="0" dirty="0" smtClean="0"/>
              <a:t>Wake 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Eye</a:t>
            </a:r>
            <a:r>
              <a:rPr lang="en-GB" baseline="0" dirty="0" smtClean="0"/>
              <a:t> sensor – lock screen</a:t>
            </a:r>
          </a:p>
          <a:p>
            <a:r>
              <a:rPr lang="en-GB" baseline="0" dirty="0" smtClean="0"/>
              <a:t>Voice recognition</a:t>
            </a:r>
          </a:p>
          <a:p>
            <a:r>
              <a:rPr lang="en-GB" baseline="0" dirty="0" smtClean="0"/>
              <a:t>Facial recognition</a:t>
            </a:r>
          </a:p>
          <a:p>
            <a:r>
              <a:rPr lang="en-GB" baseline="0" dirty="0" smtClean="0"/>
              <a:t>Finger print</a:t>
            </a:r>
          </a:p>
          <a:p>
            <a:r>
              <a:rPr lang="en-GB" baseline="0" dirty="0" smtClean="0"/>
              <a:t>Wake up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A7188-F37E-4908-98E5-1F2928D6B20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6EC32-86E9-4D68-A2B9-1186517F3B1B}" type="datetimeFigureOut">
              <a:rPr lang="en-GB" smtClean="0"/>
              <a:pPr/>
              <a:t>10/03/2014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80B2-1265-42EA-8FFF-CCB580A316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Look no hands!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Living in a world where we don’t need passwords or pin numbers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Super Quick questions (copy the question)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Suggest some (3) places that could make use of facial recognition technology.</a:t>
            </a:r>
          </a:p>
          <a:p>
            <a:endParaRPr lang="en-GB" dirty="0" smtClean="0"/>
          </a:p>
          <a:p>
            <a:r>
              <a:rPr lang="en-GB" dirty="0" smtClean="0"/>
              <a:t>Think of a way biometric technology could be used in school.</a:t>
            </a:r>
          </a:p>
          <a:p>
            <a:endParaRPr lang="en-GB" dirty="0" smtClean="0"/>
          </a:p>
          <a:p>
            <a:r>
              <a:rPr lang="en-GB" dirty="0" smtClean="0"/>
              <a:t>Suggest some (3) ways in which biometric identification can be used in hand held devices.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Biometrics ID is more and more common place: Discuss the good + bad sides and decide on whether you agree or disagree with its use.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3501008"/>
          <a:ext cx="8064896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684076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Possible framework</a:t>
                      </a:r>
                      <a:endParaRPr lang="en-GB" sz="32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GB" dirty="0" smtClean="0"/>
                        <a:t>The benefits of biometric</a:t>
                      </a:r>
                      <a:r>
                        <a:rPr lang="en-GB" baseline="0" dirty="0" smtClean="0"/>
                        <a:t> identification are:</a:t>
                      </a:r>
                      <a:endParaRPr lang="en-GB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GB" dirty="0" smtClean="0"/>
                        <a:t>The downsides that I see of this</a:t>
                      </a:r>
                      <a:r>
                        <a:rPr lang="en-GB" baseline="0" dirty="0" smtClean="0"/>
                        <a:t> technology is that:</a:t>
                      </a:r>
                      <a:endParaRPr lang="en-GB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en-GB" dirty="0" smtClean="0"/>
                        <a:t>Looking</a:t>
                      </a:r>
                      <a:r>
                        <a:rPr lang="en-GB" baseline="0" dirty="0" smtClean="0"/>
                        <a:t> at the positive and negative, I believe it is...(explain why)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732240" y="4653136"/>
            <a:ext cx="14889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however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brainstorm: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403648" y="2924944"/>
            <a:ext cx="22322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Good things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5148064" y="2996952"/>
            <a:ext cx="223224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Bad things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Contactless Payment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Biometrics mean that you can ID someone without meeting / touching / needing a password.</a:t>
            </a:r>
          </a:p>
        </p:txBody>
      </p:sp>
      <p:pic>
        <p:nvPicPr>
          <p:cNvPr id="4" name="Picture 6" descr="http://linuxcentre.net/blog/wp-content/uploads/2012/06/contactless.gif"/>
          <p:cNvPicPr>
            <a:picLocks noChangeAspect="1" noChangeArrowheads="1"/>
          </p:cNvPicPr>
          <p:nvPr/>
        </p:nvPicPr>
        <p:blipFill>
          <a:blip r:embed="rId2" cstate="print"/>
          <a:srcRect l="19603" r="16861"/>
          <a:stretch>
            <a:fillRect/>
          </a:stretch>
        </p:blipFill>
        <p:spPr bwMode="auto">
          <a:xfrm>
            <a:off x="0" y="3356992"/>
            <a:ext cx="2663280" cy="2418826"/>
          </a:xfrm>
          <a:prstGeom prst="rect">
            <a:avLst/>
          </a:prstGeom>
          <a:noFill/>
        </p:spPr>
      </p:pic>
      <p:sp>
        <p:nvSpPr>
          <p:cNvPr id="4098" name="AutoShape 2" descr="data:image/jpeg;base64,/9j/4AAQSkZJRgABAQAAAQABAAD/2wCEAAkGBxQTEhQUEhQVFRUWFBcXGBgUGRcaGBgUFRQXFhcXGBUYHyggGB0lHBQUITEhJikrLi4uFx8zODMsOCgtLisBCgoKDg0OGhAQGywkICQsLCwsLCw0LCwtLCwsLCwsLCwvLCwsLCwsLCwsLCwsLCwsLCwsLCwsLCwsLCwsLCwvLP/AABEIAMwA9gMBIgACEQEDEQH/xAAcAAEAAQUBAQAAAAAAAAAAAAAABgIDBAUHAQj/xABFEAACAQICBQkFBQUHBAMAAAABAgADEQQhBQYSMUEHEyJRYXGBkaEyQlKxwRRygpLRI2KisvAzQ2NzwuHxFTRT0haDk//EABkBAQADAQEAAAAAAAAAAAAAAAABAgMEBf/EACkRAAICAQMDAgYDAAAAAAAAAAABAhEDEiExBBNBImEyUXGRodGBkvD/2gAMAwEAAhEDEQA/AO4xEQBERAEREAREQCzisUlNdqo6ou67kAXPaZVRrK4ujBh1qQR5ics5d8T0cLS/eqVLfdAUfznzkNbVzGYQs9ByNlEZjRZlJd22DTVRnUZWtfvE6YYFKKbdWD6JicB0Zyn4+idl3SsAbEVlG1lw2k2TfvvJfovliotYYihUp9bUyHUeBsfK8iXS5I+4s6fE0Gitc8FiLCliKe0fdc7Dfle1/Cb4GYOLXIPYiJAETwmR7S2soTo0QHPxH2R3W9r5SspKPJeGOU3UUSFmtvmtxWn6CZFwx6k6XqMpBNI6QeoQajFhfcdw7lGUoVwN0xeWT4R2w6JL439iVV9bPgpE/eIHoLzV4nWTEODYrTG7oC582v8AKaXF4sKpPZ6ymixAVe6/fv8AnKPW/JvHDijxErxBdj0qjtffdifmZ7o/SNXDtekxtxQ3KHw4d4lAfpMfw/qZZJvumEouLtM19MlTR0TQOn6eJFh0agHSQ7+8dYm4nHyjKwdSVZTcEZEHsk01d1wWpaniCEqbg25H8fdPp1dU6cWfVtLk4M/SuPqhuiWRETpOIREQBERAEREARPCZQay9cAuRLJxK9sobGKOuAZMTDGkU7ZUNIU+LW78osWca5asWTj6Sg25ugpFuDNUc/wClZFsLrPiEFmYVVsBs1RcWBY2uLEZ1HN77zM7lMxfOaSxJBuFKoPwooPreRiexigu2k14IZLqOt1N7jEUmKsNl7FWBDVmq1OiQNkEld1zYWuciLJGCqM3M0gXFIuqvUZKb1dsKUAOyQAl6mRFz0eGcXiT2kuNiCS4vU+pZWU0xzm6mzZ7TXIRGzDiyv0jYWRieuUYHGV8C6oMS9MNSWoBRfaQbdyuWaG62bIEWZZocNiGpkMjFSp2gVO5rEXt12JHiZ7isS1Ry9RizNa5Ns7AAbuwAeEKMuJO0SdH1e5S8ZssaopVQvWpRzlf2lNh+WSrQfKfh6ykvTq0rdgZb2vYFTf0nEMFhnqMVpgk7NyB1XA+ZA8Zkc/Vw4Kslr52bwvYjflaZT6fG/qNztOO0m+KW6kpSIyXMEjfdhvv2TT4ukyAZg9+UydHY1alNHQ3VlBB75Z0tVBKAG/RLHzsJ4MoOnLyexjko1FcGh0i9S3ski/DOYVLSJA6WR7Zui+Yvu3n5CWzRU22hcnPPgP6tMtclyjo2ZqMRii7IBuLC54ZZ29JsWxJXOV18CrADPLMS2aGWzvlu4iEjLUjYF+r1lrB1L909SiT/AF6dkyKdG0pKVkUVs2UxK9C/CZspKTNxClRnav61VMPanVBqUhkD76Ds+Idn/En+B0lSrJt03Vl7Du7CDmD2GctqUJc0dhRt3t7v1E6MOSVqLOTqcEGnNbHUXxtMb3QfiEoGkqXBwe65+Uh2Hoza4RJ2UzztiS06gYXG6eSxgdxEQQZU1+K0gov0goG8kgepnmsOkfs+HqVeKr0e1jko8yJ8767YksyIx2iBttfO7Hj85ZLZsHbsXrVg6ZO3iqI/+xSfIG81VflI0ev9/tfcSofXZnArRIsUdrflVwS7hWfuQD+YiYWJ5W8OQQKFc/8A5j/VOTUwACxzsQAOFyCbm2dsuEkWI1XKU1Z2QG/St7t7BbMTY5kA34kW4xfgaUSteVWkBYYap4uksVuU2m5F8NUyPxr+k57jcGabEXuAbXFxnvFwcwbZ/wBGW8KOmv3h6ZyulPYjQjaY7ECpiXdtz1ixGe4ve2We7LKZDYahULGm1jaqbEhVsoLIRt5kHoi2/fNfh1Ja4NiAWv2qL5dsya2GrOFJUuLbQK2Js3XbO+QyM9t7VvQPMXo4pVFIG7G3AizG/R434ZjrEs1cHUW90bK5OVwADYm4ytcjPtEtozIwIurDs8Nxmwwekq193O7IGTBjYc5t8D8Vuu3CS9SBrImWuJTnS5pjYNzsE33rkNo9tjffYm0z/suFdiqO9wq2NwAxAsws9jtG1+rpdkOdcoGpppxvYbu08cgN/CZxxhIAe1S2XTuDa9wLnLfc7+J65T9ma7imQ5pi65HpftbZAX6wZs69Gipqc7Tq3BZUSjYKGCB7MTe4uxW5+EW6z5/V9WsclFxbXsR2u7adbfwWtCawHCtsqhNJjdkPukgdKmb8d9tx75MRWFQ7Stf5jvnPMJS2npj/ABEHcGuSPT1Mk2LwzK22twLldocDYEgHrtbznN1sYrS4+Tv6D4Gbw0z8vSXUX9PCRpsfWXJahP3gp9bRT1grq1iiuLdRVu3dcek4KZ3MkrrPF7prcHrBTchXR6THdtjok9jD62m2Ww7TK+dya2K1SXdmWRVztvPV1dpl9FyvNNKZm20CsASrYlIWToK6gFl3CCz+B+koWV0/aHj8jL44VNMyzSuDNvQmzwk1FCbfBjdO2SPMTNzgePhE9wfGJiWIlyn4r9nQpD36u0fuoP1YeU4XrJV2sTU7CB5Cdf5SKt8ZQXgtO/izN/6icY0qb1qv32+c0e0AjEib7Quia2IUtSpUNkNsEt8VgfZYkn2hwmww+rWIJyq4VM89lVJGQa2VPKwPoZmSRNKluo33g7j3zY0sbVNNqY55kYbJW+0LbQawupIzA9eue6R5+kQDUazXtstbcbEEDcQR3dRMytAYI4ouKlZhsqCA9Qi9zY22r3tll2yJPTyXxR7sko+TCxVLEORto+4AbQI6I3C7ZkZcTLeHwrK4LBbDfepTXIixttMM85LtN6mYdcK1agx26a7RudoVAM2ztYG262XCQig4VlZl2lBBK/EBvHiLymLMp7x8E5McoOmZ70E4VUPYTn4kXX1ntJaiZoWHahuO/oye1NUqSLScmgUqpzlNkoBtpAjVDnUbeFW9u3vtlYPValWJoc4VdqbAFadJQlYFtlC1Mb+htXBsd2d56yyz026f3/Ryd5XVP8fs5vXxbOArG9jft3AfQSijXZL7JIuLG3ES3XxFamzJVHSRirK4DWZTYi5z3gzoWp+puE0lQLpUqUqqnpKLMvkRffcb+rrkw6rG1uqNaohC489EMqMF4FRn0Qov4KJj1mBJIGyMsu4Sf6R5I8WmdGpSqjquUb1y9ZFdJaq4yhfncNUAHEDaX8y3E1hkxvhg2erGijUVnRwGBVdgOVJCojXtexzPHqm7w2r7hGG21P2ujsoV6YzvlnYgEWtawkIwOkDTyPkR/Vj2yTaI1vVFIcG43GmRuG4EORn3Xnidfg6vXKWO2van+GenjydO8KjJK/dNP+y/Rg6s6Cd9IUsMxs3OsWbeNlKRfaHeLW752LWLVpWwop0FzpnaUcWNrNc8Sd/gJA+TbFnFaWesfdou3dfm6Y/hA9Z2Sb51KSip86Vf1OFZNEvTwmcXwujhZtodIE3B3i3Yd0wdK0ALFd4tOz6Q0RSq5ug2rZMMm8xv7jOW6Qw7BirqAykggdYnDJOGzPTwZ45E/mamiUqKVawPUePbL2DRk3bRp8QCejbq7OyXKGjOcu24A+cztD4Z71FsSEAa++wJtn2SJK0bKkX6CC3QtY9UrIIlNTDlblLdoO4/pPaeKHvAr6jzEzU2uSso2eGqZ6KsrDK24g9xnjUsposhk4HgqS9T3iWEp5y8FtLqe5SUNqNvhpucIJqMHum6wgnbJnlVTNrhNxiVYYZT2ZFjmfKJ/wB/T/y0/mecf0wtq9Uf4jfOdj5Uk2cTRfrpj+Bz/wC4nPtNasvUqvURlsxvZr9Q4ia03BUPJpNXdHJXrc2zbFxdTe3SBFhexzz9JtNN062jyKdGrZKoLkoQTteywLWuLjZPgOqYaaCxNM3QC+66lf8AVLGJwGKb21duq5U/IydtFNblNMtd3sYeLxj1SS52iWLXsL3YknMdpJtuzmZoqph0XbqmrthzYUzbo7K2N8rZ7fHgMt8xzoqt/wCJ/KBoqt/4m8plTNU64NxiTSIzxNXm32jslj0tltkErY29nj1jqmm0ilIEcyxYZ3vfffLeBv8ApMzDasYt/Yw9Q9oAtNrheTrHvlzNu8i/kZSOOiu7dttmTq3r82Gwy0HRqmwzbFnCgI3um4PEtu4G0ya/KfV9ygo+/Udv5Qs1uI1Kei5SuxVhvAA49tyJkUNB0U925/ez9N0h9Djm7kv99ODRZpRVJkf0jiauMrNV5pQzWvzYIUkC1yWJztbO/CSvk+rPgK3OMw2GydBn0TkTfrGR/CJ5sgCwy7pQZ1xxKKoycrPoBGBAIzBFwR1GVSLcnekudwgU+1SOx+GwKnyNvwyUzBqnRJrdJaAw1f8AtqFJ+1lF/wA28SKaS5J8FUzpmrRP7jAr5OD6ESexLRySjwwQ7UXUUaPqVn541TUAUdHZ2UBvnmbkn5CTGIkSm5O2BNbpPQlKvm4s3xLkf0M2USjSezJjJxdoiqan7JOxVyPBlB+RE22hdCph9sqbs5G0d269gB1ZmbSJVQiuDSWaclTZrMboOjU3rsk8Uy9N0j+k9W2p507uts/iHgN47pM4kSxRkTDPOPk5bUwwPASn7MO3znRcdoilVzZbN8S5Hx6/GaTE6rMP7Nwexsj5ic8sMlxudsOqg+diO0V7PES8RwmedBYgZbF+5lt6mX6Gr9c7wq95v8pMFJeCZ5Ic2izozd3G39ek3uGGUow2gdgHp3PdYTPw2DI328J2KTrc82dam0ZVIZCJUIkFSEcqOC2qNOoCL02IIuL7L2zA49IL5yHYdtpFPWLeIy/SQXSmI2cWGdizKzKxOZuHdTfj1G0k9PS9KkhDtvO0oXPIjP6Tox8FWbYU541MTUUtYVdtmmjHtbIbpkfaqh3AD8LH52mqRFmYaYlDIJjftDxPhsj9ZZxOAqOLCoVzzNycrbrZSaIsltDWgLQSkyMSo2SdqwKg3UWtvGXhMavrcASQEUnM3c3O4ZkEE5Kot2SIf/HgfbqM39dt5UNAUhvBPef0ldHsLNhpjWVKrBnemCqhRsA7gSRffc575hfa1YXF7HcbWv52ng0fRX3EHf8A7z01aY4oPFZZKgy01fqB8/0BmMcTULWWnYX9pibd9hnM3nlO5l8xENBHU+TmhQWk/M1DUe6iqdlkW9jYKrcN+cmE55yTt/3A/wAs/wA4nQ5yTVSZdCIiUJEREAREQBERAEREAREQBERAEREAREQD5q18wHN42uQN1Zz4bV/kQfCbbQ4VkclVLbKtewvkQDn+L0m55T9HhccxYdGoqOe4rzTHw2SZGtWqtjsnramb/wBdo8pvhZEjcLK9oAXJt3yNaZ0+9N2pogBHvNnvF8hI7iMVUqnpuW7zYeW4TSWVLYirJtitYqCZbW0epBf13es1OJ1wb+7pgdrm/oLfOR5aaD2m8FF/U5S4uKRfZpi/W5v6TF5ZMUbD/q+Lq+yxA/dAUeZ/WU1MFWb26xJ6iWP1mMKtep7N7dmQ8562jT79RQe3P1JlbbBS2ijxdPEy02Bt79P80rOCQf3yeX+8tmgg/vR+RpFE2W2w37yectg23ekusifGT+E/UyyZUk7hyGAnD1WNySVFzvyapOnznvIph9nAlvif02Q3+udCkvkCIiQBERAEREAREQBERAEREAREQBERAEREAgPKro/aSjVtkCabdzC4/lPnOQYKuUqsh37V7/vDf57/AAn0VrLo77RhqtMbyt1++vSX1FvGfPGnsOQy1VHY3eNx8vlLQlTJq0Ua40OmlUbnWx7xn+vlI9JniaXP4UgZkDaXwz/28ZC5bKt7IRdUKN5J7Fy9T+kuLigvsIo7T0j5n9JZUrxBPjYS4uKI9kKvcM/M3MoC+OeqfFb8o+kfYAPbqID1DOWzTqt7W1b942H8Rnn2dR7VRR90FvUZQQVGhSH96T3KZQy0/ic/hH1MFaY4ue4AfMyksnBW8WH0EA8JTgG8SP0lqVuw4KB4kzL0HhDVxFJFFyXGXdmPWw8Y5JPo3k9wPNYCitrXG155D0AkklrCUAiKg3KoUdyi0uw3bAiIkAREQBERAEREAREQBERAEREAREQBERAE49yhaD5us4A6FW7r1X95fP0adhmk1u0R9ooEAdNOkneBmviPW0EpnB9WMT7SH3SfKajWPAc1VJHsvmOq/Ef11zK0hSbDV9sX2WJPgd48LTeYyguKo2BF7XU9s1XqjRD2IMrW4A98rWq25bj7ot8s5RUQqSGFiDYg9cqUsdxPnYfpMgVGgxzaw+8QPQ5z0U0G979iqfmbS3zfWQPX5RZesnuFvUn6SQXCafAOe8gfIGUmoOCDxJP1lO0Ph8z+loNTsA7gPnIBmaNwy1CzOCVUDJN7Mx2VUdpM7rqnya0cLUSszFqii4HAHtJJ2rHu3SCclmrjVq9Isv7Oiwr1SRkalv2NPvGTkcLDrE7tLPYCIiVAiIgCIiAIiIAiIgCIiAIiIAiIgCIiAIiIAiRXWzXJMI3NqnOVLAnOyqDuud5PZIJpLX3GVLhXWkP8NbH8zXPygmhyxaDqUWGIQBsO5G2thdKhvnf4W9D3iQDROPNEgbXQJup+E/SbnFVHrH9pUeoTxqMzfzEzW4vR6gEDLu3X7pKdFqL+ndHisvO0x0x7ajj2jrmio6LrNupt4i3zmdhWqIwVXYcABncdQ7JTiq1Q32nc9hLC3gtpduL3K0W/+iMP7SpTp97XPlAwuHXfVdz+4th5mY2yBuF/D6mC3cJW18hRlK9IexQLdtRvoJNtTNSq+Np86tWjhqe2V/Z0wzm1ibXyG/f6SCUHHE/ST7U/XWpg6YpqiPS2ixByNza9mHcOBjUyaOz6NwCUKYp01CqOrieLHrJ65lTQ6A1tw2KsEfZc+4+R8Dubwm+lSoiIgCIiAIiIAiIgCIiAIiIAiIgCIiAIiIAiIgHCeUGuft+IBO5x5bC29LSPpWvJZys6MNPFGqB0agB8d30+UgfPSUWNnt2ms0jjASALgDj29cyKdcHfMTHUxvgFNOsTvN/qJYqVTLmiMYtGqrtTWra/QcXU5WzHESvG45KhJ5tU7EFh4SaBhtVMtMSZcYr2y3lIAWbTRuJYXBFweHV3TWrNlhWFu2AbCnWINwSD2Searco1Slanib1E3bfvjxPtePnOd7U82oB9MaPx9OsgekwdTxHyI4HsmTPnnVfWerhKgZDdT7Sn2WHaPrO66C0xTxVIVaRyO8cVbiDIINjERBAiIgCIiAIiIAiIgCIiAIiIAiIgCIiAaPW7QIxdApltjNCd1+KnsP6HhPnrS+jHoOyspFjYg71PUf1n1DI3rbqlSxi39iqBYPa9x8LjiPUekEpnzoKkV691tN5rHqtWwzlaiFDw4o3ajbj3fKR90INiLRZairR1JWfp5qASfI29ZaxCgHKXKd1NxLNRiTLWRRatKgJ6BLgpyCSkCXke08CSoUz1QDISreePWAmOVP8AxKRhGPZ3yLFB8X1SX8lus1WjjadPNqdZgjjqv7LeBt4XmLoPk/xeIsUotsn3qvQTvzzYdwM6bqnyZJh3WrXqc46kMqoNlAw3Ene2fdFkHQoiIKiIiAIiIAiIgCIiAIiIAiIgCIiAIiIAiIgGPjcFTrIUqorqd4YXH+x7ZzrWXksVrthGt/h1Mx+GpvHjfvnTYglOj5k0tq/Wwz7NVHpn94dE/dYZHwJmCE+IeW6fUmJwyVFK1EV1O9XAIPgZEtLcneBcMyo1I2v+yYgfla4HgJFFlI4S1AAkZnuz9RPebHw+ZnZdE8muDYEuazZ7i4A/gUSR4HUzA0vYw1Mkcag2z5veKGo4FgtGVqv9lSd/8umzeoBkl0fyb46rbapimOuqwH8K3PpO6ogAsAAOoZDylUURqObaK5JqS516zP8Au0lCDu2jcn0kw0VqrhMPY0qCBh7zDab8zXM3MSSLEREECIiAIiIAiIgCIiAIiIAiIgCIiAIiIAiIgH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data:image/jpeg;base64,/9j/4AAQSkZJRgABAQAAAQABAAD/2wCEAAkGBxQTEhQUEhQVFRUWFBcXGBgUGRcaGBgUFRQXFhcXGBUYHyggGB0lHBQUITEhJikrLi4uFx8zODMsOCgtLisBCgoKDg0OGhAQGywkICQsLCwsLCw0LCwtLCwsLCwsLCwvLCwsLCwsLCwsLCwsLCwsLCwsLCwsLCwsLCwsLCwvLP/AABEIAMwA9gMBIgACEQEDEQH/xAAcAAEAAQUBAQAAAAAAAAAAAAAABgIDBAUHAQj/xABFEAACAQICBQkFBQUHBAMAAAABAgADEQQhBQYSMUEHEyJRYXGBkaEyQlKxwRRygpLRI2KisvAzQ2NzwuHxFTRT0haDk//EABkBAQADAQEAAAAAAAAAAAAAAAABAgMEBf/EACkRAAICAQMDAgYDAAAAAAAAAAABAhEDEiExBBNBImEyUXGRodGBkvD/2gAMAwEAAhEDEQA/AO4xEQBERAEREAREQCzisUlNdqo6ou67kAXPaZVRrK4ujBh1qQR5ics5d8T0cLS/eqVLfdAUfznzkNbVzGYQs9ByNlEZjRZlJd22DTVRnUZWtfvE6YYFKKbdWD6JicB0Zyn4+idl3SsAbEVlG1lw2k2TfvvJfovliotYYihUp9bUyHUeBsfK8iXS5I+4s6fE0Gitc8FiLCliKe0fdc7Dfle1/Cb4GYOLXIPYiJAETwmR7S2soTo0QHPxH2R3W9r5SspKPJeGOU3UUSFmtvmtxWn6CZFwx6k6XqMpBNI6QeoQajFhfcdw7lGUoVwN0xeWT4R2w6JL439iVV9bPgpE/eIHoLzV4nWTEODYrTG7oC582v8AKaXF4sKpPZ6ymixAVe6/fv8AnKPW/JvHDijxErxBdj0qjtffdifmZ7o/SNXDtekxtxQ3KHw4d4lAfpMfw/qZZJvumEouLtM19MlTR0TQOn6eJFh0agHSQ7+8dYm4nHyjKwdSVZTcEZEHsk01d1wWpaniCEqbg25H8fdPp1dU6cWfVtLk4M/SuPqhuiWRETpOIREQBERAEREARPCZQay9cAuRLJxK9sobGKOuAZMTDGkU7ZUNIU+LW78osWca5asWTj6Sg25ugpFuDNUc/wClZFsLrPiEFmYVVsBs1RcWBY2uLEZ1HN77zM7lMxfOaSxJBuFKoPwooPreRiexigu2k14IZLqOt1N7jEUmKsNl7FWBDVmq1OiQNkEld1zYWuciLJGCqM3M0gXFIuqvUZKb1dsKUAOyQAl6mRFz0eGcXiT2kuNiCS4vU+pZWU0xzm6mzZ7TXIRGzDiyv0jYWRieuUYHGV8C6oMS9MNSWoBRfaQbdyuWaG62bIEWZZocNiGpkMjFSp2gVO5rEXt12JHiZ7isS1Ry9RizNa5Ns7AAbuwAeEKMuJO0SdH1e5S8ZssaopVQvWpRzlf2lNh+WSrQfKfh6ykvTq0rdgZb2vYFTf0nEMFhnqMVpgk7NyB1XA+ZA8Zkc/Vw4Kslr52bwvYjflaZT6fG/qNztOO0m+KW6kpSIyXMEjfdhvv2TT4ukyAZg9+UydHY1alNHQ3VlBB75Z0tVBKAG/RLHzsJ4MoOnLyexjko1FcGh0i9S3ski/DOYVLSJA6WR7Zui+Yvu3n5CWzRU22hcnPPgP6tMtclyjo2ZqMRii7IBuLC54ZZ29JsWxJXOV18CrADPLMS2aGWzvlu4iEjLUjYF+r1lrB1L909SiT/AF6dkyKdG0pKVkUVs2UxK9C/CZspKTNxClRnav61VMPanVBqUhkD76Ds+Idn/En+B0lSrJt03Vl7Du7CDmD2GctqUJc0dhRt3t7v1E6MOSVqLOTqcEGnNbHUXxtMb3QfiEoGkqXBwe65+Uh2Hoza4RJ2UzztiS06gYXG6eSxgdxEQQZU1+K0gov0goG8kgepnmsOkfs+HqVeKr0e1jko8yJ8767YksyIx2iBttfO7Hj85ZLZsHbsXrVg6ZO3iqI/+xSfIG81VflI0ev9/tfcSofXZnArRIsUdrflVwS7hWfuQD+YiYWJ5W8OQQKFc/8A5j/VOTUwACxzsQAOFyCbm2dsuEkWI1XKU1Z2QG/St7t7BbMTY5kA34kW4xfgaUSteVWkBYYap4uksVuU2m5F8NUyPxr+k57jcGabEXuAbXFxnvFwcwbZ/wBGW8KOmv3h6ZyulPYjQjaY7ECpiXdtz1ixGe4ve2We7LKZDYahULGm1jaqbEhVsoLIRt5kHoi2/fNfh1Ja4NiAWv2qL5dsya2GrOFJUuLbQK2Js3XbO+QyM9t7VvQPMXo4pVFIG7G3AizG/R434ZjrEs1cHUW90bK5OVwADYm4ytcjPtEtozIwIurDs8Nxmwwekq193O7IGTBjYc5t8D8Vuu3CS9SBrImWuJTnS5pjYNzsE33rkNo9tjffYm0z/suFdiqO9wq2NwAxAsws9jtG1+rpdkOdcoGpppxvYbu08cgN/CZxxhIAe1S2XTuDa9wLnLfc7+J65T9ma7imQ5pi65HpftbZAX6wZs69Gipqc7Tq3BZUSjYKGCB7MTe4uxW5+EW6z5/V9WsclFxbXsR2u7adbfwWtCawHCtsqhNJjdkPukgdKmb8d9tx75MRWFQ7Stf5jvnPMJS2npj/ABEHcGuSPT1Mk2LwzK22twLldocDYEgHrtbznN1sYrS4+Tv6D4Gbw0z8vSXUX9PCRpsfWXJahP3gp9bRT1grq1iiuLdRVu3dcek4KZ3MkrrPF7prcHrBTchXR6THdtjok9jD62m2Ww7TK+dya2K1SXdmWRVztvPV1dpl9FyvNNKZm20CsASrYlIWToK6gFl3CCz+B+koWV0/aHj8jL44VNMyzSuDNvQmzwk1FCbfBjdO2SPMTNzgePhE9wfGJiWIlyn4r9nQpD36u0fuoP1YeU4XrJV2sTU7CB5Cdf5SKt8ZQXgtO/izN/6icY0qb1qv32+c0e0AjEib7Quia2IUtSpUNkNsEt8VgfZYkn2hwmww+rWIJyq4VM89lVJGQa2VPKwPoZmSRNKluo33g7j3zY0sbVNNqY55kYbJW+0LbQawupIzA9eue6R5+kQDUazXtstbcbEEDcQR3dRMytAYI4ouKlZhsqCA9Qi9zY22r3tll2yJPTyXxR7sko+TCxVLEORto+4AbQI6I3C7ZkZcTLeHwrK4LBbDfepTXIixttMM85LtN6mYdcK1agx26a7RudoVAM2ztYG262XCQig4VlZl2lBBK/EBvHiLymLMp7x8E5McoOmZ70E4VUPYTn4kXX1ntJaiZoWHahuO/oye1NUqSLScmgUqpzlNkoBtpAjVDnUbeFW9u3vtlYPValWJoc4VdqbAFadJQlYFtlC1Mb+htXBsd2d56yyz026f3/Ryd5XVP8fs5vXxbOArG9jft3AfQSijXZL7JIuLG3ES3XxFamzJVHSRirK4DWZTYi5z3gzoWp+puE0lQLpUqUqqnpKLMvkRffcb+rrkw6rG1uqNaohC489EMqMF4FRn0Qov4KJj1mBJIGyMsu4Sf6R5I8WmdGpSqjquUb1y9ZFdJaq4yhfncNUAHEDaX8y3E1hkxvhg2erGijUVnRwGBVdgOVJCojXtexzPHqm7w2r7hGG21P2ujsoV6YzvlnYgEWtawkIwOkDTyPkR/Vj2yTaI1vVFIcG43GmRuG4EORn3Xnidfg6vXKWO2van+GenjydO8KjJK/dNP+y/Rg6s6Cd9IUsMxs3OsWbeNlKRfaHeLW752LWLVpWwop0FzpnaUcWNrNc8Sd/gJA+TbFnFaWesfdou3dfm6Y/hA9Z2Sb51KSip86Vf1OFZNEvTwmcXwujhZtodIE3B3i3Yd0wdK0ALFd4tOz6Q0RSq5ug2rZMMm8xv7jOW6Qw7BirqAykggdYnDJOGzPTwZ45E/mamiUqKVawPUePbL2DRk3bRp8QCejbq7OyXKGjOcu24A+cztD4Z71FsSEAa++wJtn2SJK0bKkX6CC3QtY9UrIIlNTDlblLdoO4/pPaeKHvAr6jzEzU2uSso2eGqZ6KsrDK24g9xnjUsposhk4HgqS9T3iWEp5y8FtLqe5SUNqNvhpucIJqMHum6wgnbJnlVTNrhNxiVYYZT2ZFjmfKJ/wB/T/y0/mecf0wtq9Uf4jfOdj5Uk2cTRfrpj+Bz/wC4nPtNasvUqvURlsxvZr9Q4ia03BUPJpNXdHJXrc2zbFxdTe3SBFhexzz9JtNN062jyKdGrZKoLkoQTteywLWuLjZPgOqYaaCxNM3QC+66lf8AVLGJwGKb21duq5U/IydtFNblNMtd3sYeLxj1SS52iWLXsL3YknMdpJtuzmZoqph0XbqmrthzYUzbo7K2N8rZ7fHgMt8xzoqt/wCJ/KBoqt/4m8plTNU64NxiTSIzxNXm32jslj0tltkErY29nj1jqmm0ilIEcyxYZ3vfffLeBv8ApMzDasYt/Yw9Q9oAtNrheTrHvlzNu8i/kZSOOiu7dttmTq3r82Gwy0HRqmwzbFnCgI3um4PEtu4G0ya/KfV9ygo+/Udv5Qs1uI1Kei5SuxVhvAA49tyJkUNB0U925/ez9N0h9Djm7kv99ODRZpRVJkf0jiauMrNV5pQzWvzYIUkC1yWJztbO/CSvk+rPgK3OMw2GydBn0TkTfrGR/CJ5sgCwy7pQZ1xxKKoycrPoBGBAIzBFwR1GVSLcnekudwgU+1SOx+GwKnyNvwyUzBqnRJrdJaAw1f8AtqFJ+1lF/wA28SKaS5J8FUzpmrRP7jAr5OD6ESexLRySjwwQ7UXUUaPqVn541TUAUdHZ2UBvnmbkn5CTGIkSm5O2BNbpPQlKvm4s3xLkf0M2USjSezJjJxdoiqan7JOxVyPBlB+RE22hdCph9sqbs5G0d269gB1ZmbSJVQiuDSWaclTZrMboOjU3rsk8Uy9N0j+k9W2p507uts/iHgN47pM4kSxRkTDPOPk5bUwwPASn7MO3znRcdoilVzZbN8S5Hx6/GaTE6rMP7Nwexsj5ic8sMlxudsOqg+diO0V7PES8RwmedBYgZbF+5lt6mX6Gr9c7wq95v8pMFJeCZ5Ic2izozd3G39ek3uGGUow2gdgHp3PdYTPw2DI328J2KTrc82dam0ZVIZCJUIkFSEcqOC2qNOoCL02IIuL7L2zA49IL5yHYdtpFPWLeIy/SQXSmI2cWGdizKzKxOZuHdTfj1G0k9PS9KkhDtvO0oXPIjP6Tox8FWbYU541MTUUtYVdtmmjHtbIbpkfaqh3AD8LH52mqRFmYaYlDIJjftDxPhsj9ZZxOAqOLCoVzzNycrbrZSaIsltDWgLQSkyMSo2SdqwKg3UWtvGXhMavrcASQEUnM3c3O4ZkEE5Kot2SIf/HgfbqM39dt5UNAUhvBPef0ldHsLNhpjWVKrBnemCqhRsA7gSRffc575hfa1YXF7HcbWv52ng0fRX3EHf8A7z01aY4oPFZZKgy01fqB8/0BmMcTULWWnYX9pibd9hnM3nlO5l8xENBHU+TmhQWk/M1DUe6iqdlkW9jYKrcN+cmE55yTt/3A/wAs/wA4nQ5yTVSZdCIiUJEREAREQBERAEREAREQBERAEREAREQD5q18wHN42uQN1Zz4bV/kQfCbbQ4VkclVLbKtewvkQDn+L0m55T9HhccxYdGoqOe4rzTHw2SZGtWqtjsnramb/wBdo8pvhZEjcLK9oAXJt3yNaZ0+9N2pogBHvNnvF8hI7iMVUqnpuW7zYeW4TSWVLYirJtitYqCZbW0epBf13es1OJ1wb+7pgdrm/oLfOR5aaD2m8FF/U5S4uKRfZpi/W5v6TF5ZMUbD/q+Lq+yxA/dAUeZ/WU1MFWb26xJ6iWP1mMKtep7N7dmQ8562jT79RQe3P1JlbbBS2ijxdPEy02Bt79P80rOCQf3yeX+8tmgg/vR+RpFE2W2w37yectg23ekusifGT+E/UyyZUk7hyGAnD1WNySVFzvyapOnznvIph9nAlvif02Q3+udCkvkCIiQBERAEREAREQBERAEREAREQBERAEREAgPKro/aSjVtkCabdzC4/lPnOQYKuUqsh37V7/vDf57/AAn0VrLo77RhqtMbyt1++vSX1FvGfPGnsOQy1VHY3eNx8vlLQlTJq0Ua40OmlUbnWx7xn+vlI9JniaXP4UgZkDaXwz/28ZC5bKt7IRdUKN5J7Fy9T+kuLigvsIo7T0j5n9JZUrxBPjYS4uKI9kKvcM/M3MoC+OeqfFb8o+kfYAPbqID1DOWzTqt7W1b942H8Rnn2dR7VRR90FvUZQQVGhSH96T3KZQy0/ic/hH1MFaY4ue4AfMyksnBW8WH0EA8JTgG8SP0lqVuw4KB4kzL0HhDVxFJFFyXGXdmPWw8Y5JPo3k9wPNYCitrXG155D0AkklrCUAiKg3KoUdyi0uw3bAiIkAREQBERAEREAREQBERAEREAREQBERAE49yhaD5us4A6FW7r1X95fP0adhmk1u0R9ooEAdNOkneBmviPW0EpnB9WMT7SH3SfKajWPAc1VJHsvmOq/Ef11zK0hSbDV9sX2WJPgd48LTeYyguKo2BF7XU9s1XqjRD2IMrW4A98rWq25bj7ot8s5RUQqSGFiDYg9cqUsdxPnYfpMgVGgxzaw+8QPQ5z0U0G979iqfmbS3zfWQPX5RZesnuFvUn6SQXCafAOe8gfIGUmoOCDxJP1lO0Ph8z+loNTsA7gPnIBmaNwy1CzOCVUDJN7Mx2VUdpM7rqnya0cLUSszFqii4HAHtJJ2rHu3SCclmrjVq9Isv7Oiwr1SRkalv2NPvGTkcLDrE7tLPYCIiVAiIgCIiAIiIAiIgCIiAIiIAiIgCIiAIiIAiRXWzXJMI3NqnOVLAnOyqDuud5PZIJpLX3GVLhXWkP8NbH8zXPygmhyxaDqUWGIQBsO5G2thdKhvnf4W9D3iQDROPNEgbXQJup+E/SbnFVHrH9pUeoTxqMzfzEzW4vR6gEDLu3X7pKdFqL+ndHisvO0x0x7ajj2jrmio6LrNupt4i3zmdhWqIwVXYcABncdQ7JTiq1Q32nc9hLC3gtpduL3K0W/+iMP7SpTp97XPlAwuHXfVdz+4th5mY2yBuF/D6mC3cJW18hRlK9IexQLdtRvoJNtTNSq+Np86tWjhqe2V/Z0wzm1ibXyG/f6SCUHHE/ST7U/XWpg6YpqiPS2ixByNza9mHcOBjUyaOz6NwCUKYp01CqOrieLHrJ65lTQ6A1tw2KsEfZc+4+R8Dubwm+lSoiIgCIiAIiIAiIgCIiAIiIAiIgCIiAIiIAiIgHCeUGuft+IBO5x5bC29LSPpWvJZys6MNPFGqB0agB8d30+UgfPSUWNnt2ms0jjASALgDj29cyKdcHfMTHUxvgFNOsTvN/qJYqVTLmiMYtGqrtTWra/QcXU5WzHESvG45KhJ5tU7EFh4SaBhtVMtMSZcYr2y3lIAWbTRuJYXBFweHV3TWrNlhWFu2AbCnWINwSD2Searco1Slanib1E3bfvjxPtePnOd7U82oB9MaPx9OsgekwdTxHyI4HsmTPnnVfWerhKgZDdT7Sn2WHaPrO66C0xTxVIVaRyO8cVbiDIINjERBAiIgCIiAIiIAiIgCIiAIiIAiIgCIiAaPW7QIxdApltjNCd1+KnsP6HhPnrS+jHoOyspFjYg71PUf1n1DI3rbqlSxi39iqBYPa9x8LjiPUekEpnzoKkV691tN5rHqtWwzlaiFDw4o3ajbj3fKR90INiLRZairR1JWfp5qASfI29ZaxCgHKXKd1NxLNRiTLWRRatKgJ6BLgpyCSkCXke08CSoUz1QDISreePWAmOVP8AxKRhGPZ3yLFB8X1SX8lus1WjjadPNqdZgjjqv7LeBt4XmLoPk/xeIsUotsn3qvQTvzzYdwM6bqnyZJh3WrXqc46kMqoNlAw3Ene2fdFkHQoiIKiIiAIiIAiIgCIiAIiIAiIgCIiAIiIAiIgGPjcFTrIUqorqd4YXH+x7ZzrWXksVrthGt/h1Mx+GpvHjfvnTYglOj5k0tq/Wwz7NVHpn94dE/dYZHwJmCE+IeW6fUmJwyVFK1EV1O9XAIPgZEtLcneBcMyo1I2v+yYgfla4HgJFFlI4S1AAkZnuz9RPebHw+ZnZdE8muDYEuazZ7i4A/gUSR4HUzA0vYw1Mkcag2z5veKGo4FgtGVqv9lSd/8umzeoBkl0fyb46rbapimOuqwH8K3PpO6ogAsAAOoZDylUURqObaK5JqS516zP8Au0lCDu2jcn0kw0VqrhMPY0qCBh7zDab8zXM3MSSLEREECIiAIiIAiIgCIiAIiIAiIgCIiAIiIAiIgH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 descr="data:image/jpeg;base64,/9j/4AAQSkZJRgABAQAAAQABAAD/2wCEAAkGBxQTEhUUEhQVFhQUFRcVFxgXFBcYFBQVFRUXFhUUFRQYHSggGBwlHBUUITEhJSkrLi4uFx8zODMsNygtLisBCgoKDg0OGhAQGy0kICQsLCwsLC0sLCwsLCwsLCwsLSwsLCwsLDAsLCwsNCwsLCwsLCwsLCwsLCwsLCwsLCwsLP/AABEIAKoBKQMBIgACEQEDEQH/xAAcAAABBQEBAQAAAAAAAAAAAAAAAgMEBQYHAQj/xABFEAABAwIEAggDBQUGBAcAAAABAAIDBBEFEiExBkETIjJRYXGBsUKRoQcUUmLBM3KCktEjQ3Sis/AVJLLCFjRTc9Lh8f/EABoBAAIDAQEAAAAAAAAAAAAAAAACAQMEBQb/xAAvEQACAgEEAQIDBwUBAAAAAAAAAQIRAwQSITFBBVETscEiMmFxgaLRI0KR4fAU/9oADAMBAAIRAxEAPwDhqEIQAL0LxCAOx8L8JTTQxOyhrTGw5ncwWjUBbjDuEII7GQl5+TfkqvA+J2NpKdvWJbBE3bmI2hOScVfhZ8yqI4IJ2+S15Ga6FjGCzGtaPABeuqVhajiWS1yWtCoa7jC3xud5aD5q6khLOny17RuR81Bnx2MfFfyXIqnit57I9yoT8andtcfRLuRPJ1mo4l/CPmq2fHnu+ID1XMJqmT4pLeqabU/mcVG78CDo0lbm3ff1Sc47wsPTVEbuoS9rjfK4nS/IKyoMEqHQPnMoY1hOhPatz8Eb/wAAo3+CYjlOVx0Oy0LnhcKpsdlFjm5rpXDGPCeMAnrDdJJ+w0WatkifbKqyNylxJ4coYkl6djlUUpAksp2hZbRyp5sqqY51JjmUNEosBIvc6iMkS86gkk51456j50h0iUBx8iiyzJMkir6qZJLgBc1Qor48yiGXMVaUrNFXF2yJcIo67Cw7ksziXDd76LpgplFqKIHktC6M7XNnEMRwRzDosMV9GYhg4dyXzpJufMqyKBOxKEITEghCEACEIQAIQhAHVcMkDYIi42HRM3/cChVmP6hkQ1JABPMnQWCzU+IucxjeTWNA7tGgLTfZ7hTD01XUNvDC1wFwT1w3O54OwytG993d9kjk/BKKTFJntkcyVzi9ps5oFyDa9rnQKM032Yf4jf6BWte5j5WTgEQz9XU3ySN2YTzNrC/OytY6Ro0ACrTVcjGfLZn+2g5BPR4VIdyfmtEGWSgUbgoposEHNSmYawclYLwhRuYUU2K4cHM0Go1CtMTq456ARwOs5li5hFibbjxXsrbrMVzTBM2QA5b9Yd45j5Ke+SOiXwnghq3ubbqRtJcb21Ow+iRh1c6nmOU9hxB8QCthDWRUVFM+IgunOZlzzeALW8AucRNc5/VBc4kmwGp5nRHaDo7jgVe2VgcDyV0whcf4MxsxSZHGzXbeB7l0n/iQsrIMlF3mUWYqA3ER3pTqq6cmxZnsU9FVqteU0XkKJLglM0kVUpDagLLNrbL04qBzWd2i1cmp6cJt8yzrMXb3rybFx3oTIZdS1KqaqquqWvx4DmqyHGQ47qJiWa6gZfVX1MxZrCakEBaSnl0TwiqKHJtk0ILbpDXJQcnoExmSAFfJc3aPmfdfXYXyLP2neZ900SRtCEJgBCEIAEIQgAQhCANRiVBkER5OhjePHMwH3Wo4kxGOPDoaWmcS1zWSSXaWFwuTmyuGYlz9b7WGlwmq+nE1BDIB1oo2NPkGgH9D6rISP0tc6aa9w5DwVTVOhi14eY6XPCL2t0pcGZ+jDCAX5Tv2gPVWmCVvSMse2w5XeNtj6qZgDXUFA+sBAkqAGsa6O/V6wjLZL2BJu4tN7gDTQlZeiqHB3SsBcQLStA1IHxgDu0v/APqjbdhZrrpQBWUfxHI79nGPq4/ROVP3s6F4BIBs1wBs4XG9vK290u0mzRvmDe0QPM2UKfG4W/Hc/l1SKGKBsZbK3OS9peNXZXAfA922xNvdPzYkOkD44WEtfdpeAera2XLy25K2OCclujFv9CuWWEXUmkVc/FAaeqw38dPoq+sxp8wLXMbr3b+at62ufKQHQNaBms4MzEX5X10VpS4XHFhkk0zW5nk9FycLaMaLai5uVGyS7jRKnGXTspsRmY6jjjDjmidcAnQhw1srLgDC9JKtxAbDcDNoHaXd1vosjE1z3NYNXOIaBzLnGw+pW14trG01KyiikBdYdIG7WsS67h3u5JIqh2ZKrqg6Z7mjKHOLgBy1utkMSL6YSMNywWeOYWEghvqVsuGMPcwOL9GvFsvh3qa54BDdFj5J1K0lDiWbmsNW4YYpXAbA6eR2VphtXbdPFktG3FQm5apVlPiDbJM8odsnckRTPK3EbKhrMY7in65pOlrqokwiR3ZBVTpj3R5/xpwPaXkvEJtulx8KSv5WUul4DcT1iShL2ElkXuZ2oxVzynqGqfcWBPkt3Q8CMG7fmr+j4WY3Zo+ShxYnxkUPD1ZIbXaQt1QPNhdN02ENbyVlFT22CIwa7EcrfCHo3JfSJPRH/ZSXwu7wmc4+WTsn7CjMvk+ftO8z7r6YxKd8YuQbDmNQvmaXc+Z900Wn0CvyIQhCYYEIQgAQhCABCEIA6lwpOMjY3dmSNot45R7/AKrLY5h/RSlrr5b8tCW+BPO1/VXGFv8A7KJzeTWg+BAH+/VWXEtJ08IlaLuA17/zD9USW6O5EtU6Kni3GDOIYxoyBgBbkawAu1ByMe8aMLRe++bQbJ/gPB+knke82ihic57i7KLvBaA4ggkZekOh0sD4HK9E4beW6mU2ISRxuja1oD2ua4lgL7P0flfu27QGkA2sNr6qokar52GV5iGWLM7INb5L9W9+dtde9bDg+T7nSyVkkT7yaQOAGQ5TlsHN6zCXEg3ABDdLrC5e+6t8YxZszmvax7MrGsy9JnHVaGXaMoDbtDdBzF0MEKwyVzhM55Jc58biTzcRLmPspjSq7B3ftBY9gO1Pc9rf+8qe1d3QS/pf5OZrYWybEVKjKY+4yt7UUg843D3CVGVvjOE/uuziZcco9qiY2ljJBLGk9+UX+Y1SJ8CgdrksfBx/qrzhdkc0rYZGt69w12oOa1wCQdjYjzsrej4eb0dS+cvaIHFrbWu4tF9bjW92D1WOeTDvcMkPauE7vjj6kww6jap4p8c3y1VK+f0MNDhccbswBNtgToFO+/gbgrUVnBzukhjjkBdKwvdmFgwNy32vfV1lS8Q8OmnaHdNFI0vyHI67musSQW8tikWHSyaSXZqjm12NNy6X5Mp6+oY+xvZw0Om45JiGJp+Jo8zZTMY4eqKdrXzRlrX6A3adSL2NibG3eqZwVMvT8UlcH9Tfi9Qyp7cio1VBhOcaOB/dIKvKXABzC5sCQbgkeRstLB/xGCMy53BjbGznBxtffKb6arPLQqPk1/HlI2TMBb3BSYsFaOSrsM4ra+Frn2DtnDlccwlRcSCR+SLrOPIcvE9wWWUYwbTBNy65LduHMHcnY6dvIXSYmWF3m57uQ/qnPvJOgGncFlnq4riKs249BOXMuB9kHkEuzRzumgHfhPrp7rx0Z7wPqqZajI/wNMdJij3yOSTtaL2TIqSR59yDAOfW89B8k6XkDQ28lS3KXLZoUYRVRQy2Qk68k9HIEjpO8o6bwScEO2POsdwvk6btO8z7r6pFTrsvlabtO8z7rbpHdmLUxaobQhC2GYEIQgAQhCABCEIA1HC+JjMInbPAaPBwHV+e3yW0wiWzjE42D9Ae53I/p6rkrTbUbj6LoeF13Twtk+MdV/7w5+u/qUQe1/mM/tRouaikYSQ9jSR3gX+aiTYRER2ADytca8tlavf0kYlHaFmv8+TvX3CilyeUEImYqWRgNixwINrdJsRvu1MuqIu5/wDO3/4qx4sorOEg2do797kfUeyz8Lg17S9udlxnbcjM297XGvK/oqdo1lxhdQ0ue1o1MR3dfZ7HHSw/CrbCX2miJ5Sxn/OFmcIcPvN2jK1zZrNvew6J5a3Md+Wqu2uXV0cd2KUf+5RmzLlM7dERfXu8OR8/FU3FUDXQPOUXYMzT8QyvaDrbmCeaq6LFpjkyyska5rbOdEc5Lp2wdbK9ugc5t3WvvoV7V4lNLEYwyIGQBrjnks0ydDZuUjW/3mIA3tqe5eS0nous0+qhNNUpLp+L59vBu1Otw5MMovyn48mapKgsc1zTZzSHA9xBuD8wtrxHxbHUQtjia5mZwdLmAsbDQAgm+tj/AAhYKnaXEgC5ALvRoLnH0AJ9FNZE8WOV1iLg2NiBa/uPmF7+eOEpKUu0eNWTJCEoR6fZ0HEMSjmqI3QVLIjHF1XPaQxzi6xjdmtoWqRW4ZBUTU5JhM4cHzdE67XMYCbn+IMGuupXO45E45vMKh6Sq2yquB16i03vgnbT8+Pw5Oi8SRCqpqpjZI5Cw9JG1jgXM6MC7XDvJD/5lx6SNXUM8kZLo3uYSLEtJFx3G24Ve+NPgwPEnG7ROfWLO1KqZXOarpnEsvQvhk64cwsDjuL6a9+5+ncq90abMaeeOMux8eqnHpi8M4bnrHgMk6OFvbdzv3NbzNrLp+C4RDSR5IRr8Tjq9x7yVVcDYLMxrjI0sa8gtB7R01OXly3Wmq4gwsA53ufKy8l6jueaVdHsvTlFYYtrliWu11UgSH6KIHWKUyRY4xSNz5JwKbe5RX1KR03inuIm1kp0lk06VRjOkmX4vkFDmMokxp70oqNE62m7+fc1SR56/wC9kLkRiqaLM9o8RfyXyxUdp3mfdfWFA3W/oF8nT9p3mfda9NGkzDqZW0NoQhaTMCEIQAIQhAAhCEAeq24cxPoZet2H9V3h3O9Pa6qUIA61htSI39bWN4yuHgefpunquExvLTtuDyIOxCzHCdf00ZicevGNPzM2B9NvktVTO6aPoz+1iBLO9zObfMbhWxe5ULJVyVmJQh7C08/p3FYOriLXFp3Bt/8Aa3sztFneIqS46QbtHW8R3+iWUeLCyqwCMuqGWtoHE3IGhaWm19z1hoN7q4BWcwy4ni/91n/UFp4HBr2lwzBrgSPxAHVvrst+gfEkJNFxR19KGtzQzNeGgF8cxubWucpsBci9v9iHBiMrbWkdoABc3AALCBY9xjjI/cHcpMVXSWOeF+YtlsQcoD3FhiOh2aGvFvz87KQ+Kgc6zJJmDOdXC4EfR3Glib57jy87jUpJPmL+ZmyQtECjrCx2awcSHDrX2cC12xHIkeqsafFbFhy26O1g02bcBovlIOvV33uk02DRveWtqGAXGUnKcwyB2wdfNe4t4X8DHfQOa+Jgc1xlaxzdSLZ9muvsQd1cpY5M5s8WSHRPqMSMgaHbtuL+Fmho9A3fmrKmq4XAB/VOUNuG6Agx9a4be9mv7xqdrqlZh024YSAbXFjrnMeljr1mkfLvT0UbLEFxDw03abDrh9g3W3w6+h8kNQapP/BmcZ7m2u/cuqCOGTt9W2gs6xeLtANnE20zepHIEKHRULJJCxz8nJptmzOLg0AajkSfTS5ITMdOCCWvBDQ87HUR5dQBffNoTbYptsyIxu6l/oom9u24L+SXVYG5trOaeq9x3H7OJkxA3v1Hi22xVrwfhTWz3lDS7Jmj1DhcZS7+INcw27nXVOyrfyedAWi/WABsCADe1wAPJInqpHZOtYx6tLQAQbNbe430YweQVeTFlnBwvvyX6fU4MeRT2vh9HUny9yg19Tmyjm03+nNY+Di6wyzhwO2YAlp+WoTzuKYQOqfoV5bUKWJuE1R73SzhnismN2i/klUOeuAWen4iDuzc/RV82IOd4LDKTN0cXuX0uMN3umjjI8VlXVGqfY66TayxQiaMY1be9lKosW6UgR8tCToG958Ssk9yThlYWF1jbX6FSkRKC8HRo5QNG6nmeZKd6e3ms/hGIteNNHDcc/MeCsXPVkWZZRpmjw192A95XylP2neZ919UYZ+zb/vmV8rz9p3mfddHD0cvP2NoQhXFAIQhAAhCEACEIQB6gIC9AQBJw2tdDI2Rm7TfwI5tPgRcLp7Zg9kdTAdD1h3tI7TT4g6LmMFC865TZbDhiX7tcPdaGTcHk7QZ2ny3HMDwUW07QJrpmgxRgc0TMHVcbOH4H8/Q7qoeLgg81cg9E8g6xP0cPA7OHuq/EKUxutuDq0945Fak1JWippp0zDYnTGGTS4sczD5G49QrQcQxyG8kLg86uMcgDXHm4RuabE9wNlNxek6SMj4hqD49yz+CQwGW1U57WBrux2i8bNvy5/JVqUsb+yxuy0bi1MT2pW+cTSPm19/op1G2OUOMc0Zy2JzB7CAb23bbkeay+LRMa4CO5GtnEZS4X6pIBPLnpdW/B9OWkzPIbFpGS7QOzEA27yOr9VatXlXkHBFu6jde14ydNBLGTrtpmvqlCkkGoY8W5hp08bhWk/B+QvLn2Y7Jl2BZlNwASbEclWVUtJA67pC95s4ZXF3lYt0sr1rmu0UTwqQ5FicrNOkcLG9ied77Hx1SXVBc4uO5NzpuTuVU4hxbmLejMrQ11ySQcw/DkJtrpzVeeJpcxNo3NvoHRMvbxLQD9VZH1CCfMTLPQSl/capkq0vAsw++wg2IdnbqARrG62/oubxcUfigZ/A97T/mLh9FaYTxa2N7ZGslY9jszTdkov4tIZ4qyetxTg49WjPHQZYTjLunZ1bGMWhbJLGaSF0lOyplmuzLaKGNr4XNc0f3nSMHhZ3cktoqR8zo5Kd0AZCJi/7wQSzoxI58cbh12AnKXA3BGoCz1B9oP3gva+KB5kjyydLA5j5I72yl0bngjXZWFTXwTEmakcczXNvHWus0SACTJFJZrMwFjYarFDJGCUVL938tHVlihk5lj/b/AAmRa2ig6KCogM2V8ro3Mma0PYW62Ibtca+RCjV9IzuCmYrLCYi2njqWF1QyYtls5jS2MxuLZMzjqMmhPwiygdDJM7LG0k8+5o2u48lzvVJ7pRd3w/mdX0bHGEciiqja+RWCNo5r2mifK7JCx0ju5oJPr3DzWh/8JtYA57i925bsw+BA1t6p2pxiRreijDII9i2BvR38S4dY/Ncu4+TrSlJ/cI0PBuVuasqoKb8pcHP9esAPqo9QcLi0+9zTEf8ApRix9SLfVR6mgj3yi557k+JKrWYazNe3PZOpx8oq+FkfcvoPSY1SA9Smmk7uklDR8mXTE2NiaSNgpooGi+sdyXE/iNhdWceGMHJRpKVokYbc1HxE1VDLBTuyQ5pZYt0IUmlx62knzG3qOSZqgScoTUuH2HikSHkk+zpOCzh8UbhsRcW8yvl2ftO8z7r6H4Ck/wCXDfwSvb8yHf8AcvniftO8z7rpafo4mpVSobQhC0GYEIQgAQhCABCEIA1uBcJdK1r3HRwBt5rY4bwpCz4QVQ8EY03KInmxFsp/RdBpgnikzHllK6ZTYu2GIBgAzO0AWax+iDGsB3cSbeiTxxUSQ1jH8m2c0HY94VNjONSTvDyAABYAckk32i3DB2peDQ4NWZm9C8+DCf8AoP6KxYMw6F/mwnkfw+SwLa82tsfqCtThOJCpjs7SVg1/MOTgjFNx4ZpmlLoRUMLSQdCFmsbo/jGx7XgeRW2nj6Vt/wC8YNfzDv8ANU8tOHAg7HRaJJNFKMS4nmdtvBWeKYixzBFA1zYrhxDsuYuDbAFzbZgLu1OuvgAJbeHHE9sW5dUk2UiPhsc3OPyCopjlLFiUrXiQvLntHVLzny8rjNpomJpHSPLnEuc43PifILVRYHEOQPnr7qXHSMbsPpZFL3J5MfFhsjtmkeeinQcPPO5+X9StTG3WzRr3AXKtaPh+eTZmUfnOX/Lv9EfkQ6XbMlBw6wdoqZheC9M4iOMmzsrbNJLrbmw8fZdP4Y4Lpn6zSOe8bsHUaPP4j53C32G4bFA0MhjZG0cmi3zO5VTk/AyaMRwT9nTIw6SqaC57S1rPwB27iR8Xd3euk2q4Me02iIe3lmIa4eB5Hz+i24SwqpYoz7LceeeN/ZMVRcDlxvO4AfhZq4+BcdB6AqZxDQNp2RCFgbEHOzW/EQA1zjufi1K1YQ5oIsRcHkdio/8APFKkOtXkc1KXNeDm1TVFZ3FBmOi6Ji3Che5zoXtbfXI4WAP5SNh4WVT/AOBJndqWNvkHO/QLFPDkvo6cNZhq7owpJsFEzAHVdLi+ztvxzu/hYB7kp9/AtBHYylx8XykX9BZSsE/IS12LxbOdOqx3qvqqwZm8+sF1F1DhcfZhD/4S76uTTsSp4weio4/XKPYFGxLtoZaicvuwfyMtS0ulzufokzU97qdTSXbfbw7vBJkboUySos5vk84Jl60zPzNcNt7WOu55fJcDn7TvM+67nw11ZC7a7yD5WA91wyftO8z7rXpumcvXRqY2hCFpMIIQhAAhCEACEIQBLZcWI02W44W4xLLMn1bsHcx5rISU5AbfYtBHqE2I0qlQZMakjsuL4PBXxA31t1XDkuV4rROppTFJrbYjmORT+B4/LTO6pJbzadj/AES+MsRZUlkrNDazhzCdtSRTBTxyrwVU0GmYa8vXuKGzOp5Aes2Rh20tryPgq8PPekPJJuTc+KVIubs6HR4jHMwPabHZwvYg8x5Lx00Y5hc9Y8jYkeRIQ55O5J9VPJPBvZcQjbu9o8Lj2UGbH4RsS7yB/VY5ehBFmtpMZ6V4axlrncnX5BXWMUVQzL93hEgIuS43N+7KCAs5wnDeQFdUp29UJoqzNlytSpFdwo+oyH7xFHH3ZABfzAWgZKeSgS1LGdpwHqqqs4riZ2TdS5Rj2ypRlJ8I1ri53XjOWVuoPJ3ge9azhzFxUx32ew5Xt7j/AEK4LX8cm/Vv6aBXv2W8Zl1cyOQWM12ZhsdC4Zu83GnmqHJSd0aYQlHs7oAlhJzL0OU0WWKXpNt9FV47inQR3Au5xytvtexNz6LD19ZK/V8jj66fLYKvJlUODVg0ssqvpG9qcagZ2pG+Q1P0VFiXH9PH2Gvkd3AWHqSsaVHkpQSs8tRJ9G2OgguZMm4hx7VzG0YbAz8vWk/ndoPQJFLUZjd5c5x+JxJPzKiMpAnCLKltv7xpjjhHiKLMzaaKPLIobJkSVrR2iB5lQ6HToKV1nlp2dqPMKSHclTy17CQQ4XGotr7J/wC/t0N7c7HQ+O6hOiXJMl4a22bwefe64TNufM+67hDUAONtnWIPjzXD5dz5n3WzSvs5uv8A7f1+ghCELWc4EIQgAQhCABCEIA63X8EudSQTQDNmgic6PncxtJLf6LDSQhpIcCCNCCLEeBC+iOGob0VL/hoP9Jir+IuEaeqH9qzK/lI3R49efkVTdMurg4A+Ickw+JbrHfs2qoruhtOzw6sg/hOh9CsXUxPjdlka5jvwvaQfkUyYrRXyRJgqwcfBNdCHGw3KZMrohIUiopXMcWuaQRyIN0ltO4/Cfb3TAMr0KQKR3OwXv3YDcqAJeH4uYdWAX7ypM/FlU/8AvLDuaLKNRYTJKf7KKR/k0kfPZaTDvs7rJO0xsQ/O7X+Vt0OQvwk3dGXlxCZ/acfUpmxO5XVsN+ymMWM8zneDBlHz1K2WDcDU8VuigF/xEZj/ADOSfkWqPucMwzhuon/ZQuI/ERZvzK6RwD9nskVVDNM4XjdcNaNL2I1PquqU2B23IHgNSrSmomM2Gved0U2D2oeDErKlIsrCuip4iwszxWaRnYczb7HSxCwdVSStOV8bwf3T77FdLrXEN03VRNFfe581lzwi2btNnnCNeDnL5gNOfcAb/JehkruxFIf4bD5ust8KcDZo+SX0Ko+EvLNT1T9jCQ4RUn4WN/ecSfkB+qlRcNSHtzAfuM/VxK2H3ZAgTbIFTzzZnIuE4h2i958XH2bZSY+Hadu0TPUXP1V30SOiTfZQjnJ9srW4exuzWjyASJqBjt2tPmArN0aQWqdxFlDNw/C7eMelx7L5smHWPmfdfV2XVfKU/ad5n3V2HyU523Q2hCFcZwQhCABCEIAEIQgD604TH/JUn+Gg/wBJitDECqvhP/yNJ/hoP9JiuGqktIr6TuVbieDxytyzRMkb+Zod77K+TM2yhjJnNcU+y6jkuYjJCT+F2Zv8rr/QrK4h9k1S2/QyxSDuddjv1C7Q4JsqFJkuKZxCm+znEBoWRjxMot9BdWlN9lcx/a1DG+DGucfmSF1srxNvYuyJzqk+y+mb+0fLJ/EGD/KL/VX+H8H0kXYp2XHMjM75uuVqAE+0KN5NIrYKDkAB9Fa0+EDdxPpolxqzj2CaMrFkMRULG7NHrqfqnwEpehOViQF6F6vUAeWXtl6EKSBEsdxYqE6gPIhWCAllFPsZSa6IAw/vPyCZqI2t0GpVk9Vkm6pmkuiyEm3yRiEJ1yQVRZcIXl16vFIBdIclFIKCRFtV8mz9p3mfdfWa+TJ+07zPur8HkpzeBtCELQUAhCEAf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4" name="Picture 8" descr="http://www.contactless-payment.co.uk/images/Contactless-Term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645024"/>
            <a:ext cx="2161625" cy="1794149"/>
          </a:xfrm>
          <a:prstGeom prst="rect">
            <a:avLst/>
          </a:prstGeom>
          <a:noFill/>
        </p:spPr>
      </p:pic>
      <p:sp>
        <p:nvSpPr>
          <p:cNvPr id="4106" name="AutoShape 10" descr="data:image/jpeg;base64,/9j/4AAQSkZJRgABAQAAAQABAAD/2wCEAAkGBhQSEBQUEhQVFRMVFRUXGRcYGRYaGxcaFBYVFxsWFhUXHCYeGh0lHBcVHy8gIycqLCwsGB4yNTAqNSYrLCwBCQoKDgwOGg8PGiokHyQqKTQtLCosLDQqLzU1NCwsLy8sLCksLywpLCwsLywpLCksLCwsLCwsLCw0LCksLCwwKv/AABEIAJkBAQMBIgACEQEDEQH/xAAcAAEAAwADAQEAAAAAAAAAAAAABQYHAQMECAL/xABKEAABAwICBQgGBwUGBQUAAAABAAIDBBEFIQYSMUFRBxMiYXGBkaEUMkJicoIjM1KSorHBF7LC0fAWJDRDc+EVJVOz0jVUY8PT/8QAGgEAAwEBAQEAAAAAAAAAAAAAAAMEAgEFBv/EADURAAIBAgQDBwEHBAMAAAAAAAABAgMRBBIhMRNBUSIyYYGRobFxBRQjQsHR4SQzYvBDUlP/2gAMAwEAAhEDEQA/ANxREQAREQAREQARVPHuUukpiWtcZpdmpHY58C/1R5nqUL6djFd9UxtFCfadk+3zDW8GtTVSk9XovEw5rZF/q66OJutK9rG8XODR4lVmv5UaCLISmQ8I2k+ZsPNR9JySxOdr1k81Q/fclo7Lkl3mOxWbD9EqSD6uniB4locfvOuV21NdWc7b8Cq/tUfL/haCeXrN7fga4eYT+0mMyepQsYPf2+bx+S0EBEZ4raIZZc2Z8X4872adn3D+pXPM479um8G/yWgIji/4r0Dh+LM+vjzTsp3/AHB/Jc/2gxmP16KN4905+Un6LQERxVzijnD/AMmUD9p0sX+JoJ4xvcL2/G1o/EpKg5UKGTIyOjPB7SPMXCtqjMQ0ZpZ/rYI3E79UA/eFijNTe8bfR/ucy1Fs/VHrosRjmGtFIyQcWuDvG2xehUet5KYL69NLLTv3FpLgPMOHc5eXWxei26tZEO99vJ373eu8OMu7L10OcSUe9H01NCRVLBuUqmmOpLenlvYtkyF+GvsHzWVsa64uNiXKEoO0kMjOM1eLOURFg2EREAEREAEREAEREAEREAEREAERUXSjTt5l9Dw5vO1JNnPGbY+PUSN5OQ6zktRi5OyONpE3pRprT0LfpHa0hHRibYuPWfsjrPmqm3D8SxbOZxpKQ7GC+s8dYyLu11h1KZ0V5PGQO5+pPpFUTrF7sw0+7fafePdZXJMzRh3dX1/YxZy3ILR/QqlowOajBf8A9R3See/d3WU6iJTbbuzaSWwREXDoREQAREQARfmSQNaXONgASSdwGZJVCfyxU4l1RFIY725zo3t9oMOdu+/Utwpyn3UYnUjDvMv6LqpapsjGvYQ5jwHNI3g5grtWDYREQBFY1ovT1YtNGC7c8ZPHY4Z9xyVQfgNfhp1qN5qKcZmF2ZA6mj82W7FoiJsKsoq266MVOlGWuz6orujOm8FZ0R9HMNsbjnlt1T7X59SsSrOk+g0VV9Iz6KoGYkblcjZrgbe0ZjyUXgWmEtPKKXEhqv2MmPquGwax2Ee942W3TjNXp+nPy6i1UlB5anry8+hekRFOUhERABERABERABERABEVU5QdKzSQBkOdTOdSMDMi9gX27wBxJHArUYuTsjjdlci9M9KZZp/+H0GczspJAbc2N7dYbLDad2wZnKw6JaIRUEOqzpSO9eQjNx4Dg0bh+q82gmiIooLv6VRJ0pX7TfbqA8B5m5VnW5ySWWO3yZiubCIiUbCIiACIiACLglcoA89fiEcLDJK9rGDa5xsOzt6l5MI0lpqq4gla8tzIFwQOOq4A261SuWaF5ip3C/NB7w7gHEDVJ7g8LOcDxZ9LURzM2sde32gcnNPURcKynhlOnmvqSVMQ4Ty20PoPFaLnoJYr25yN7L8NdpbfzXzrV0jopHRvFnscWuHAg2K+jqGsbLEyRhux7Q4HqcLrLuVzAtSZlS0ZSjUf8bRke9uXyrWEnllkfMzi4XjnXIkuSPSDWY+lec2dOP4Sek3ucQfmWjL550cxY01VFMNjXDW62uycPAlfQjHAgEZg5g9qxi6eWd1zNYSpmhbofpEVP5QdMX0bWMhA52S5uRfVaMr23knZ2FTwg5yyoonNQjmkXBFlI0sxeHpSROc3b0oTbPrjAt4r1UnLA4ZTU47WOI/C4fqnvCVOVn9GT/fKf5rr6o0xRmkGj0VZEY5R8Lh6zDxH6jeoGk5U6N/rc5GfebceLSVOUWlNLNYRzxknYNYAn5XWKXw6lN3s0N4tKorXTKto5jktDOKKtPRP1MpOVjkBc+ydgvsORyV+ULpVo2ysgLDYPGcb/su/kdh/2UZoHpC+RrqaouKiDom+1zQbXPEjYT2HetzSqR4kd1uv1FQbpS4ctns/0LaiIpisIiIAIiIAIiIA/MkgaCSQAASSdgAzJKzjQ6A4jiM2ISA81E7m4Ad1th7mm/a/qU5yo4vzGHSAGzpiIh2OuXfhDlKaIYP6LRQxWs4MBd8buk6/ebdydHswb66C3rK3QmUREkYEREAEReDHsU9GppZra3NsLgOJ3A9V7LqV3Y43bU96LBW8olcJec58nO+pYanZqcPPrWz6OY6yspmTMy1hZzfsuHrNPf5WTqtCVNXYqnWjN2RiemeMzTVs3OOdZkjmNbcgNDSQLDzur5yVaWOma6mmcXPYNZjibksyBaSduqbdx6lFcrujwZIyqYLCToP+MDou7wLfKOKpej+KmmqYph7DwT1tOTh3tJV2WNWjoRZnSq6m+45hLamnkhfse0gH7J2tcOw2K+eKindG9zHizmOLSOBabFfSkbw4Ag3BFweIKxflRwvmq8vA6MzA/wCYdF3mAfmScHO0nEbjIdlSLZyR4zzlM+BxzhddvwSXNu52t4hWHTfCfSKGZgF3Buu34o+kLdoBHesw5MMQ5rEGNvlK10Z7bazfNtu9bWQl4hcOrmX1N4d8SlZ/Q+aQt10BxPn8PhJN3MBjd2xmw8W6p71i+M0XM1M0f2JHt7g428rLReR2svHPF9l7XgfENU/uhWYuOalmI8JLLVymirKdL/7zjcUW0NMDD4847yd5LVllOif94xyWXaGumeP+23yd5KPDaZpdEV4rXLDqzVV56rDIpPrI2P8Aia0+ZCrmn2mBo42sitz0l7E5hjRtdbeb5Dv4WVSg0bxWZnPGV4JFw10rmuI3dEZDsNu5Zp0G453KyNVMQlLIouT5l1q+Tyhk/wAnUPFjnN8gbeSrmOclsUcUkkczwGNc6zw1w6IJtcAW8158H5Q6imfzNcxzrZFxFpG9ZByeOvzKsGl+kUUmGSvhkDw/Vjy2jXIuHDaDq62RT0q9OaV9G990TSeHqQk7K6T02Z5uSnEZJKeRjyS2N7Q2+dg4X1b8BbzX505pHU1RDXwjNrg2UD2hsBPaLt+6q1o9oNU1EAljlbGx5Nhd4J1SW36PWCpB/JfVH1qhh7TIfzTnGlGs5Z14q3qTqVaVBQUG+jv6GlUtS2RjXsN2uaHA9ThcLtWXS6B11MNeCXWLc7Ruc09zTk7sUvorygF7hDV9GS+qH2tc7NV49k9ezsUs8LdOVN5l7lkMZaShWi4t+nqXpERRl4REQAREQBnnKIOexDDqb2TJruHEazf0a/xWhrPtIhfSGh/0j+c60FNqd2K8Bcd2EREoYEREAF1VdK2WN0bxrMe0tcOIcLELtRAHzppJghpKqSE5hp6J4tdm0+B8bq48j2LFs8tOT0ZG67R7zLA+LT+EL88skAFVC7e6Ig/K82/ePgoTk4eRidPbeXg9nNSH9AvWf4lC76HlrsVrLqaxp5h3PYfO22bWGQdsfTy7gR3rBLL6UrYtaJ7Tscxw8QQvmtmwdg/JYwT7LRrGKzTN+0IrOdw+ncdvNhp7WEs/hVV5ZKW8dPJvD3s7nNB/NqmeS13/AC2PqfL/ANxx/Urycrrf7iz/AFmfuvU8OziPNj6naw9/BGXYDU83VQP+zLGfBwuvohfNkPrN7R+a+k2nJOxy1i/qJwL0kvoYhyi0+riU3vajvvMbfzupbkhmtVyt+1Df7rx/5Ly8qjf+YHrijP7w/Rfvko/9QP8AoSfvRKh64byJVpifM1fFarmoJZD7Eb3fdaSs+5H6S7qiU7bMZfrN3H9Fe8fw8z0s0TcnPjc0X4kZX71lujWl8mG68MsBN36xBOq4GwFswQRkFHQi5UpRju7FmImoVYSnsrkhyoRlldBK4Xj1GZcTHI5zh4OC0qgrmTRtkjcHMcLgj8jwI2WVDxLTehrYeaqGSx7w6wOodzgWn9M1WMI0gfh855mRs0JNyBrBrxx1XC7H/wBZhOdCVSmotWkvRiPvMKVRyTvGXqvI1vF8BhqmaszA7gdjm/C4ZhZtpDycTQXdATNFtIHri3Fo9a19o8FpOCY7FVRCSJ1+LT6zTwcP6upBS069Sg7ezK6uHpYiN/dGdaG6exRxMp5283qDVD8yPnG1pvv2di0KKUOAc0hzTmCCCD2EKD0g0LgqruI1Jf8AqN2n4hsd+fWqS6mrsKddp1ob7rujPxN2sPXl2lOdOniNYO0uj/QmVWrhVaos0eq5fVGqqmaf6JiWMzxN+lYLuA9to25b3D8suC9+jmnMNVZh+jlPsHY74Hb+zIqyJEXUw9S7VmVSVLF0mk7p+xVNAdJfSIebkN5YgNu1zNgd2jYe7irWsx0jw5+HVraiEWjc4kDcCfWjPURmP9lomGYiyeJksZu1wv2cQesHJMxVJaVYd2Xs+gnBVpO9Gp3o+66nqREUZ6AREQBnum45rF8NmOwu5u/z6v8A9q0JUnlaw4vohK31oJGvvwB6J8y09ytGCYkKinimbskY13YSMx3G4Tp6wi/IXHSTR7kREkYEREAERRmk1c+GjnkjHTZG4t6jb1rdW3uXUruxxuyuZLyo4qJq8tabthaI/muXO8zb5U5LaIvxFjrZRse897dQfvKpvcSSSSSSSSdpJzJJWxclmjpgpjM8WfPYgHaGD1fG5PZZetVtSo5fI8ulerVv5lox+qEdLO8+zFIfBpsPGy+dgFsXKti/N0YiB6UzgPlYQ5x8dUd6x9kZJAGZJAHacgs4KNoN9QxsrzS6G3cmtPq4bD7xkd96R1vKyi+V+a1JE37Uw/C1381cMHoeZp4oh/lsa3wAB81nHLBXXmgiHsMc89rzqjyafFTUe3Xv4spr9ihbwSKHRRa0jGjaXtHi4BfRwWDaF0XO19O3hIHnsju/+G3et6TMc+0kKwC7MmYvynS3xF4+yyMfh1v4l6uSeP8Avzjwhf5uj/koXTKq5yvqHf8AyFo7GAN/RWnkgpvpaiTgxjfEk/oqp9nDeSI6bzYnzZp66aijZILPY1494A/mu5F4p7u5X6vQOik2wNaeLC5nk028lQ9OdFaejEfNukL3k9FxaQGt2m4AO0jzWuKk8pmAPmjjljaXGLWDgNuq6xuBvsQrsLWlxEpSdjzsbQjwpOMVcp1LQ1tAGVTWljXW4EEHYJGg5A9fkVpejGlcdYzLoygdKMnMdbeLevxULotp1FUNEFSGseRq3PqSbrZ7CeByPkovSXQqSlf6TRFwa03LW+tH1t+03q3dYT6iVWWSqssuT5MlpN0Y8Si80Oa5o0pcOaCLEXB3FVXRHThlSBHLZk9u6Trb1+74K1rzqlOVOWWR61KrCtHNB3RAM0Ipm1DZ2NLXNOsGtNmXG/Vtl2AgdSn0RclOU+87nYU4U75Va54cZwptTC+J+xwyP2SNjh2FUTRDFH0VU6lnya51s9jX7nD3XC3ktJVP5QNHOdj5+MfSRjpAe0z+Y29l1XhakXejPaXsyDHUpK2Ipd6PuuaLgirWg+kXpEOo8/SxgA8XN3O/Q9farKpatN05OEuRdRrRrQVSOzCIiWNOiuo2zRPjeLte0tPY4WVG5Na90Ek+HTHpwvc6P3mnbbxDh1OPBaAqLyiYG9ro8QpspqexeB7TBvI32uQfdJ4BOpNO8Hz+RVTTtLkXpFGaO48ysp2zR78nN3scNrT/AFmLFSaU007MYndXQREXDoXDmgggi4ORB3rlEAVZvJpQiXnOaO2+prO1L/Dw6r26laAFyi1KcpbszGEY7IwjTnGXVFbKXerG4xsHAMJHiTc9693JpgXP1ge4fRwWeet3sDx6Xyq5aQ8l8VRO6VkhiLzd41Q4E73DMWJVj0d0ejo4RFFc53c47XOO8+AFtyvniYKllhuefDDTdXNPYkybBYDpTi3pNZLKPVLrN+FvRb5C/etR5Ssf9HpObabST3YOpvtnwNvmWNALeBp2TmxePq3agi/8keGa08s5GTG6g7X5nyb5rTMRrBDDJI7YxjnH5QSorQvBPRaONhFnu6b/AIn2y7hYdyhuVPF+bpWwg9KZ2fwMIJ89UKaf49eyKYfgULvoZPI8ucXHa4kntJuVrfJXQalEXkZyyOI7G9EeYcsliiLnBrRdxIAHWTYL6BwfDxBTxRDYxjW94GZ8bq3HStBR6kP2fHNUcuh7ERF457YXBK5X5kZcEcQR4oAx3E43YhWP9FgAGfq2FwDbnHknVBP9XKlsF0vnon8xVteWDLP12Di07Ht7+wrx4dXS4TUyNfHrNdlw1gCS1zHbNhOX8lbf+MUGIsDJLNfuD+i8H3H7D2A9oXuVXZKLjeFt1ufN0VduUZ5al3dPRfQrmllDSPHpFJPG197mMOsSdus1u1rt9v122LQTSw1DealP0zBkfttG/wCIb+O3iulvJdBrfWy6vDo/nb9FAaR4KcOqYZYCdTaLm51m+s0ngQfMrC4VeHBUm3yb+Db4+Gnx3FKP5kn72NTRdNFVtljZI31XtDh2EXXcvHatoz6BNNXQXBC5RcOmZ45Quw6sbNCPo3EkDdn60Z6uHdwWiUFc2aNsjDdrhcfyPWNi6MbwltTC6N2/MH7LhsP9dapWhuLOpah1LP0Q51hfY1/8nZeS9J/1VHN+ePujxo/0WIy/8c9vB/z/ALsaIiIvNPZC4IvtXKIAzXFKGTB6k1NO0uopSBJGPYJOVuG3onr1TuV/wvFI6iJssTg5jhkeHEEbiOC9E0DXtLXgOa4WIIuCDuIKzquwWowmV1RR3lpHG8kJudUcewbnbRvuFQmqqs+98/yId6butvg0hFE6PaTw1kevC7Mesw+s3tHDrGRUskNOLsxyaaugiIuHQiIgAiIgCq6faJOrY2GIgSxF1g7IODrXF9xyBVc0R5NpWTtlqg0NjOsGAhxc4bL2yABz67LTUVEcROMMi2J5YaEp53ucE2GexYbpjjvpdW94P0begz4W3z7ySe8LaMWpTLTyxtNnPjewHgXNIB81hb8EnEnNGGTnL21dU7eo7COvYqsBGN3J7kX2lKVoxS0J/k2wTnqsSOHQh6Xa4+qPzd8oWwKE0PwD0Slaw/WO6Tz7x3dgFh3dam1NiqvEqNrYqwlHhU0nu9wiIpisIiIA6qmkZI0tka17TucAR4FUzSHk9pwx0kcnMBoudbpM88x59iteLYzFTR68rrDcNpceDRvKp8VPPirw+S8VG03a3e+35n3tg3K3DcSPbzZY/wC7LmzzsZwp/h5c0nsuni3yRA4E7EHMPozpTGDq7Rb5dfZ3L3VGiGITNJmfe1yGvk1s7bGgXF1o9LSMjYGRtDWtFgBsC7kyWPea8IpeWomH2XHIo1JyfhfQonJ7pCAPRZTquBPN3y35s7b3I71e1TtLdCedcZqewl2ubs1yPaB3O/NReHaeT055uqjc8tyuei8dt8ndq1UorE/iUd+a5mKWJeD/AAcRstpcreJoqKCwXTGCpfqM12vsSA4AXttsQSFOrz505U3aSsz1qVWFWOaDugq7pJocyqe14fzbxk4gX1hu7xxViRdp1JU5ZoOzOVqMK0clRXR1ej9ZRdqLF2byoIiLhoIiIApeP8nt5PSKF/o9QCTYGzHHu9W/YQd4XRhnKG+F/MYlEYZB/mAdF3WQPzbcdiva8uI4XFOwsmY17eDhs6wdoPWE9VU1aav8iHSad4O3wdlLVslaHxua9p2OaQQe8LuVCqOT2amcZMOqHRnbzbz0T1XsQfmB7QuI9PqmmOriFK4DZzkew9eZ1T3OXeDm/tu/yc42X+4rePIvyKEwzTOkntqTNDj7Lug7wda/cpoFJlFx0aHRkpapnKIiyaCIiACIiACIl0AEUXiGk9NB9ZMwH7IOs77rblV6XT2SY6tFTvkOzXcMh3DLxIT4YepPVLTq9iapiqVPRvXotX6IuckoaCXEADaSbAdpKqWKaeAu5qiYZ5TlcA6o6xvd5DrXRHodU1RDq+c6u3mmHIeHRHcD2q1YZg8VO3VhYGjed5+JxzKZalS37T8NvXmKzV63dWRdX3vTl5lawvQp8knP17+dk3R3u1vUbZH4Rl2q4NaALDIDcuUSalWVR9r+CijQhRVo+b5v6sIiJQ4Lz1dBHKLSMa8e8AfC+xehF1NrVHGk1ZkbQaO08L9eKJrXWtfM5HgCbDuUkiLspSk7ydzMIRgrRSS8AiIsmwiIgAiIgAiIgAiIgAuHMBFiAQdxXKIArmJ8n9FNcmEMcd8fQ8h0fJQ/7Op4f8JWyx+669vwm3i0q9onRr1Fpf1ESw9OWtvTT4KLqY1DvhnHy3/gT+1uJM+soCetmt+l1elwFrjJ7wXx8GeA13Zv5+SkftEmHr0E47Nb/wDNfr9o7v8A2VR4H/wV2RHEpf8AT3ZzhVf/AE9kUj9okp9WgnPbrD+Bc/2txB/1dAR1u1v9ldlwV3i01tBerOcGq96j8kila+MS7oYR8t/4vyXP9hqmb/FVr3D7Lb28yB+FXVEfeZLupL6I59zg++5S+r/axXMP0BpIs+b5w8ZDrfh9XyVgiiDRZoAA3AADwC/aJM6k5953KKdKFNWgkgiIsDAiIgAiIgAiIgAiIgAiIgAiIgD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8" name="Picture 12" descr="http://www.ourplaice.co.uk/wp-content/uploads/2013/01/Contactless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861048"/>
            <a:ext cx="2536032" cy="1512168"/>
          </a:xfrm>
          <a:prstGeom prst="rect">
            <a:avLst/>
          </a:prstGeom>
          <a:noFill/>
        </p:spPr>
      </p:pic>
      <p:sp>
        <p:nvSpPr>
          <p:cNvPr id="4110" name="AutoShape 14" descr="data:image/jpeg;base64,/9j/4AAQSkZJRgABAQAAAQABAAD/2wCEAAkGBhQSERQUExQWFRQWFxgXGBgXFhcYGhcYFxcVFxQYGB0XHCYeFxojHBUUHy8gIycpLCwsFR4xNTAqNSYsLCkBCQoKDgwOGg8PGiwkHyQsLCwsLCwsLCwtLCwsKSwsKSwsLCwsLCwsLCwtLCwsLCwsLCwsLCwsLCwsLCwsLCwsLP/AABEIAK4BIgMBIgACEQEDEQH/xAAcAAABBQEBAQAAAAAAAAAAAAAEAgMFBgcBAAj/xABBEAACAQIDBgMFBgUCBgIDAAABAgMAEQQSIQUGMUFRYRMicQcygZGhQlJygrHRI2LB4fAUoggVM0NT8XOyJIOS/8QAGgEAAwEBAQEAAAAAAAAAAAAAAgMEAQUABv/EADARAAICAgEDAgMIAgMBAAAAAAABAhEDITEEEkFR8BMigQUUMmFxobHRwfFDUuFC/9oADAMBAAIRAxEAPwC4Y7FnUC9R4lI43tRatc96TMOVfBrR01obz6UFjZhYiihHVf3i29DhVPiNdzwReJ9egp+LFLI6ig00uQ+Wa5VVuNAL96sWysIdL3JNYxLv5iJGGS0SjgFFz8Sa1rcSTEpAZ8XKctrqrAA2CklrAXtbhXQf2dLSk69+/IE8lxtFix5yADnl17Vmm+WLF/KdSCP7/wBKnJt9IsUrmK4ZWswPEDk3paqJtyUvICD5bWpWDD2Z36B44tRtitmR2a5OnAevSi9qiwyLqTx9aThgEW/IcO5pOz2zFmOoHM9a6d1sBoi8ZH4QsDdz9KiZpCBa5+fE1IbUkJYm+nWo4nn8vWq4uxDVCIpGUgqSGBBvfgRwrctzt5DisMrtbOpyvb7w59rgg1hbob268hV63C3kTDyZH8qOApPIMOBPbW169MBq0aqcR3pl8bbnXmUHkDQUwtSpSkhaofbGnlTMkzHnQsmJCi5IA6k2FQG0d/MLFceJnb7sYzn5jQfOsScuDdIsTGmmeqLhfaismISLwiqMcuZmFwTw0Glr96uHjXr0oOHKPJ2ONJTLPSS9IZqEIMgenGehcO1Ptxoc24I9HkDx+BDiqLtjd4xksoNuYrSVjFD4rA5h1pEJuPA3T0zEsThCpzJcgG9r6j+1WvZm3BIvluGt5hf9O1P7wbAMLeKtgL6g2AN+neobE7MiifxHfwgdQuoY91QDOQe4Rf5q6Pb95j/n+z2LL93lfj0JdsaWNgT/AJzPQU5HlUCSUgpyLP4cdxyzG7SHsisarku8qqCIUtf7clma/VU1jX83iEdaicRtAyMWdmdz9piWNulzy7cKbj6OMeT2brpT1HSNGwPtEgQ5TlABsCkMpW3W7MG/2fCrvsnakc48jAm1xZswI4XB0OlwCCARcXAuL/Pb4ipndLbTQzhkJzL50W+jldXjP40zqO+Win0uNr5VTJFklezfVjprG41YwCQdTaiMHOksaSIbo6hlPUMLj9adlwisLEXHeuf2vwPsj47PY2BprE4cDVTk5VI/8rXLZbrUZPs6bmbithFpnmxoKfvfSvU6MJJ901yn69ReziC9C4jF2cKNdNSeVEwnT51lO+m9DGV4Y2soNnZT7x5gdhwr5vpemlnnXgutLknd6PaII7w4Wxbg0nEL1C9T9KzDE4lpHLsxZmJuSbk17EPXMNHc9q+pw4IYY/KTSfc6LNuRsQz4mJAL3cX9BqfoDWu7/wC8MeGwPhuzeLLny5ACbcef2eA9Kgt3d1pMHAs6Wd3QAZdbNIQAQeahTx60Hvh7QAXaJIlPhDKZSRbT3rC19WvzrnZMsskrhted0Nq2q4RTNhBl8RjcFwAR2OtWTY2GDkluFVnZO1P9RK4Y2ZjmH6EVbYpPDSw940nq+5S3pstxNONRBtqYEhwqnQCw6Dqx9P1pnHSqiiNOAGvc86LxGMyi3FiNag8UxU3GveixTclUgJw7RLQi1Cz4O1m+zUlgMOSc5+XKtK3Q3eRYxI6Au/m1AOUH3QL8NNfjVMG+6kKmlVsyFcKcviX4ki1T+7OxgwJbW4tr341qu0t2oJxZ40PcCx+Y1qPw+6giIye6OR4/Om5FKtCU0jL13jxeBl8ASHKpICsAwHNSM2oBHQ0zjfaJjC2UyKg6pGt/rerf7R90mcxzxoSR5XCgnQaqdPiKy/a0BHUEadKfh7ZJdy2RzTT0OY3GySm8rvJ+NiR8uA+VMZtDYfL/ADSuYKMNYAFmJsF4sb9AK0DYXssxM1jN/wDjx99XP5R7v5iPSqrUQFFsy9jYg2y8x/Q1tmwJJJoI3yPdlB908efEVP7E9neCwjB1izyj/uSHOQeqg+VfgKsfjjrSMtTHwg0VL/lU3/jb6fvRsG7Uje8Qv1P00+tTM20AKh8fvQqD3gKncYIfHFKXAnG7I8GxzZuulrelMOeFQj77LM+VLsq6uRbKvTMxIVfUmq/tz2jRqCqHOekRsPjKw1/Iv5q14HkVJULnWNl1nx6R2zGxPBRcs3oo1Pyqr7c9oKRXVWCnoAJJPkD4cf5mJH3azvH7yzznIDlVtMkYIzdmOryH8RNWjdf2K43FWaUDCxHnICZCP5YxqPzZabj6PHDct/wJllbK/tLfOWRsyXQ/fLZpbdnIGT/9YSiNgezvH40GSOFhHYsZZLqG5krfzSE9gfWtz3Y9lOAwQzLGMRMv25rPZgOS+6h+F+9Hvt2QSgsfKp90aAg/2r3UdZj6au5aYWLBPPfazBdr7jCHDNIrs8iWY6WXL9qw46aHjwBqnV9G7xbEWOZgBeOQZlHIq18y/Uj0IrBd4NinDYp4ToA3lJ4ZG1Un4HX0NdnqYQ7Y5MfDRwvs/Plcp4c7uSf7e/5IwmlwyFWDKbMCCD0INwfmKkts7C8ALZxJe4Yqpyq1gQA3utcHrfynSpQbuQvgVkjzmfJ4jEt5TlZhJGFtoVABve59CLRHXNN9lW3BJG0B0sDLEOis1pox+CQm38si1oGWvnHdDeFsNMjjijZwPvAjLKn50+qLX0Zh8SsiK6HMjKGU9VYXB+RFR5oVK/UZF6OmOuqlKvXbUtJBWdBr1dFeojxle/28pwsfgxaSyAkn7i9u55Vk0g689fjUptraj4md5XOrnQfdA0UD0FvrTDYUAXuQRwPccxSsGOOGCXv3/wCsrcWxrE4NVQA6ubHj7o4jsQQat3s22BBixPFIP4mUFTzCg3JXvcAX71X9inCs7/6pn1tlK8AeZJGv0tWk7h7oxxzf6nDYgSqqMCtxwYW1Kn42I5Unq86UHDafh1r1A42TMu8zYTO0ukEKKqIoFwDYRAd7am/Ssg3zWMzGSA+SYZwByuenK9r271dva2PDWONb2ncyN08gCgf7mNUzBYYWDka8FHS3Ogw9qSz+vj1DjHu0he7+yRFaRxdz7o+73Pep0zkeY8TwoWNvtHhTLylzekZJPJK2XQgsapC2mJOnE86OwsFuNAyzpEuZjYXtWnbB3Mi8JGk87sA3EgC4uAAKFY5T1EGeSMOSr7I2CZ5VXggN39By+PCtNQZV6UJs3ZiRXyLYE/pRczVbhxuEd8keSfe9A7Y6wJ6cfSu4fGg630oIrYtrzqL2ZhZ/EdQAIAfITfNrfNYW1Uda1SlZqhFplqGJFRW2d28NiwRNCp/m4MPRhrR8OGy9aeZrVVFvyIaXgB2PuzhsIP4EMcZtqwHmPqxux+dHviAKAxuPtwNV3aW38o0NDLIMhibLDtDaqqpuwFVSffSMrcNY8/hpVJ3o3r4gtc9AaorYom5NySb6k2Hw5/GjjilNW9BSyQxa5ZpO0/aCuoj8x630HqeAqqbT3hDnzkzn7vmSIevCSX/YPWhNg7sYvHNlw8Ly8iwFkX1Y+VfnWo7u/wDD9oHxcwY/+OO4Udi58zfAD1p8MMIEmTqZy1+yMpE2JxjLEivJb3YYk8q9wiCw9bepq77n+xKfEMGxRaGPmFALntc+Vfhm9K3TYW6+HwaZII1Qc7C1+55n1JNS9Mc14Jqk68FT3f3GwezPNDHqSBnazOL6e+Rmt2FhVgjmJd0NtACLcbG9/XlrRE8WZSvUEfOoqOWwVmDZomyNYgacAzdRax060DdhpUOYNssjra1zdfLYcybcuvyNELsuPNnK3Y9dbegpvaMZsGU6qcw9OY4f5ai4JgwBHAi/71k4RnTasHHJwbin/ojd5Nm+JFce8mo9PtD5a/CsZ9qu7ufDriVHmi8r942Oh/Kx/wBxrcZdrRCTwi1nyhrWPAtlGvC99LVWNtbKW8kTi8bqRbqjAgj9R8KtwSuLxv6HP6qHZkWeP6P3+xhezcSuJwTRSSkNHZUDOQpOvhG1i0h4qEBt0UcaH3P2iVZoWuNS6g8nUfxFN+qjXvGBzppYW2fj3idsoDFGfLm8hIZXUddFa+voeFI3jw5hnWZcwzHMCx82dCMxIPm6HzKt9fKAKQ1WjoxaatAu3MF4E5C6KbOnoTcD4G4+FbD7IN5BNh2w7HzReZP/AI2JuPyvf4OtZlt7GRTYaNsy+ICCFBuQraMp9CAf/dD7m7fOExMcouQp8wH2kOki/FdR3UUuce6NBp0z6Vy10U3FIGVXU5lYAgjgQRdSPUG9LN6jDFg12kBu1erTx8x/6Ms5C9bg8B215a6DvahXlZ7LbzXsOtyeHzqxbQlXDQmEL/HbVmvcZTqAV1B5FWB530NwQJdlS4SSCWRfIWR7jUcmKnuBXpSUdPnx+ZXL8g2LZWCicRYiRzKbZiuioTy0q8bC2CMGfBVr+OzyeJcqfDSJljS6887E6cdKo8+5k02La1vDdi3iXFgra+t9avu1dsRpJhGQ5khjmAIOjFQoT1AcfQ1zu+5RSndrfovT9P0Np3VFF3u21JPizGzlo4SVQHW2UBCSeJJIPzpTxWIXoBf+tRezMO0k7Fgb3zMfjf6k1O4vCtobaN/TjRZ3GLUF4RTgjSbYM0l+yihfFkufDKuDa1iLr+4o3ERBUJYXHC1wL35a0BsxITMDHy4ow1XupHGghXa2bOTtIO2jh87RxCTKzWFiNGubfCtzh8iAdgB8rVieCMcmMQG4ZZEAsfeCkNqOl62gve3amYnSp+7EZtsJQ6Uw8lzTkfCuogHDj1qpJtCOAdMB52Zje5BA5D160YiUpVrkklqNKjG2z0j2qJx+L0OtO4vFgc6p29O8ixoddaGTvSGY4eSH3h3w8HMCbkf4Ko2M3hmn1BKJ15n0qI2ljzNIWJ05fvTlisYB56j0qrFhURObqHJ1Hgkdibo4jF3dF/h3IMjnS44jqT2Fab7OvZlgzK3+qBnkUBlVtIyAbN5R71jbiSO1Vj2RbbVZ2w0uqSedQSfeUeYaa6rrYfcrQjjlgxCyRhgqvcA8ShuHB+HrXUx4o5IVFO/U+d6rqsmHKpSklFPjy16/Tf1NLw2FSNAqKqIBYKoCgDsBoKTNiVQeYgepAHIcSQOY+dOxSBlBGoIBB6g6ig9sbOE0ZU2N+RJAJGovbW1wPlXNOyGo96VQWzUyIqEgso1GnDlpy5UYDXjx2hmwYzM33hYjke5+dE16vHgOCbMXU28hFhrwI0vfrrTOFch2Q3vxBJPm43OvPUaCnMacjrJy91vQ8CPjamdpoQVkW/kPDqDoT8Bf4E0Ud6Fz0u70I/a+ykRjP5mBZWKjQXU3FzxC5gCRY3a3wL29h88QkXXLrcc1PH+ho/KsiEaFWH60BsRjleFv+2cut9RrzIHqByBXU0cZtNP0BnijOLXqYl7W9iZ1TFKNU8kn4SfIfgSR8RVHxG10fCrG+ZpF0UcFXLop8pAPl0NwWuTqK27efZqgy4dx5GBH5W90+o/Va+f9oYNoZXjb3kYqe9uB9CLH41Z1EKqa4ZB9n577sMuYg9LjlIII5G9IroFRnUN49kO8Ymw5w7HzQ6p3iY6D8jXX0K1f71iPsmzLPhiB7xxSnvGI4T8vEt8b1tSyVJkSUhi4Hcneu014Z616gNPmjG7NmjVZJI2VH91iOPT04cDU/sVS+DZMQ1sOzhI83HMfunoDb60ZsPfVWU4fHAPEfLnYXsOQfqByYaj60v2i7OkMcXggHCxqNE5aaMeq25jqa5+TLOc1iyKt6fj8q/MuWtlPx4mgcwNK2VRwDGxB1GnLTlU5hp74bIWtkTy9LHU/UmqkZizFmJJPEk3Jqcxc38EKOOg/qLVdOOknz5Mxvkm92IbQ5zqXbj2Gg/SpN7EktwH60jZOGMcMaHiF19eJ/WhcTMeB0rizffkb/MvSqKQDtqbMAPD8Reag2NuRHWid2NihgzJfLwAZbFbfZJ58qGw+yJJJC6qzqSLNGwzAD7Njpx51ccHhXMUML++5UPwuFzXfhzygijyT7YrHF8++P9CH+Kwrdrczxo45cULNfMoC5XFjcXPG2nxq9KgGgFci4f0pZFdXFjUY6JJScns9xpxE0riLXJJbaU0WcmmC1EY7aoFPbTx0cYu7BfU1RMfvDFPOkEDgvIwQHXKCepA/Slzb8DccVzIXt3eO2ii5Og5knkAOtVvfHdKdMF/qZWOfOueP7kbXF2P3gxW4GgvWj7H3Yiw58Rj4k332Hu9kH2fXj35U7tPCrLG6PqjqyN6MLH9/hUn3jsku0LJPuXbHgwXYDCGZXeNZFGZSrgFSSCNQfoeRIPKiNq7O8J5oL38JyFOhutzbhp8utebBmN3hk95GKn8SWFx6jKw+NKla7FmJZmsLkAegAHOu7GntHMZE4DHNDKkqHzIwYeoN7eh4fGt+wuE/1OHXFR2MZAYDiTdbkW5HiPWvn3Fx5WI+Nar7HN6yIJsK3my2kQE8s2vEG4DG9v5h0p+KclcY+SHq8GOaU5+Pf8mr7kbQzQmJj5oiANb3RtUOnxHwFWQisy2LtTwMUjHRWuj9MrHT/wDk/QVpoND1eJwnb87/AL/sH7O6iOXH2p/h19PH9fQpP/LXix2e7Oc7MvG5SU2dD1CtrVykYgaUxtLDh43VgSCp0A1vyt34fKht35WfDJntmAyk/hNgdfQVzscHBu3ydnNn+L23ylQdDJrY0/UHD/DxBX/yjMOzJ7wOnPMTqe3IVNq1xThAiaIMCDwNC4ZsyMrcVJQ9bDQE+o1o6mZXRLsxVRzJIA6ak148xGHhCKAL6dTc1GbRQQSrMoADG0nLjc379T+Fe9M7a33weEXNPOiX4DUu34UUFj62tWX7y/8AEEWumCgCjlJNYnTgVjBsO1yfSip2YqrRoPtAw6eAuIzKoS12JABRuGp6Gx+Jr54312hBNMHhbMcuVzaym3ukE6nS4+Apjae1MZtCQvNJJOV4ljZE+dkjHypqPZ0SAGRy5+7HovxkYa/kVh3qn40vhfCfBEuiguo+8Ju6qvBGRoWIABJOgAFyT2A41M4LdpiwEpKk/wDaQeJM3YINEP4yvoat+4+wocSG/i+Eo0MUIKMw/nkYlyD0vY9By0nZWxYcOuWGNUHYan1J1NRZMvY6o6EY2RG4+65w48WRQjlBHHHfN4UV8xBb7UjMczHr04C3q9DhqXmqNybdsZQSG716mwO1drbZ6jN94NyosTd4rRynj91j3+6e9UaXHYrCpJhXJVTplbkL65DyBHTTWtXQ2PanNp7txYtAsoB6NwZPwn+lcPB1nb8mXa/g6WSNbMFK+YitQ3d3VVIBiZQc2W8anuLZj36UBhtwhHi/4nmiSxB+/rZQflrV52pNmjPpaq+s6xNKMQIQaZVcQSNelAYrE+VpGAso05X5a0fjj86U94EQnKquSGd1LIulxmA6nS5qOL4LZukA4Twrf9AhgQDJh5BlBIuDoQT30qZ3axHj4xmBJWFLHpnc2A7kKG+dVDbe1gGJCRCbgHhJCspHvEdfWr37OtleDgg7e9KTIfQ6J/tAP5qthi/+39CSUqVF0wsoNHgCoiDThRaSaVfCeiSS2ETS2GlCI3Fm4CvTPeobenHssIjj0d+fQczWt2zYxvRWN596PEZkjjBA0JYA/KgNzN2jJOMQ4yxQtcWFs8g1AH8q6E97DrQOFhlZxAos7tbN0+8x9Bc/CtCnnSCNYk0VQFHw5nudT6k0rNk7I9vljp/9UKxGNBbjQ740W40BJODQUuIYdxXPUbBUSr+0LAZZ0nUaSAK1v/JGPJ8WTMvwqP2NiRYWYxKEDyNGB4roHtiMrnVcouwRbAqutzqbDt1DPC8eoOjL2ddV+unxqmbNxojNyHBHnjKPkKlhlcXynTS3L3R1NdzpJt4+1+CPPHtlY3vHA+ds5LSIxRmJuWy6KbnjdQvyND7s7ZOFxUU3JTZx1RtHHyN/UCicbjTJpYAEk8SSSeLMWJZ2PUk9rVCSLY1am07J3FSTiz6Ex2GQqrg3BAvYMRZhcG99TwNgLetXbdLavjYZST508jfAaH4i31rIvZ7tf/UYLIx88ByG/HJa8Z+QK/kq67pzth8QEa4EvlIItZuMZ+IJHxq/LFZMN3b5X+ff6Hz+GUun6vtUajw/11T9+rZoLCgMDgGjkkIt4bnMBzDc+X+WqRoXHbQjgQvK6RxjizsFA+J0rkVZ9E0LljN9KZxGPjhW8jAdBxJ9ANTWa7z+3zCw3XCq2Jf7xvHEO9yMz/AAd6yXeT2g47aLZZJDlPuwxAqvpZfM/wASaZFb2ZK6+Xk23er2x4TCiyOJZNbpH5mXpmN8i+hJPasc3l9qWLxTGzeGutrG7D8x0X8oFV+LY9j/ABGyn7igPJ6EA5UP4mB7VKYfAFLeHGEP3ms8nzIyp+VQe9a8qx+a/kVNQ/5Hfv0IhNmSP55DkDa55Sbt3UWLyflBp0yQRcAZW6vovwRD/wDZj+GrBLseORWBLZ24uWJYnv1+NVPF7NaJwsmik+8BcW6/2pGPqI5HSPY80Z6Q5Pth3Ize6OAFgF/CoAVfgBXD63vqD1pjGwBHKqwcciOd9a5hyT5bgAkceAPC/bvVKexpYd2IJvEMsTCNYxd5HJCAdGI48uGt7c7VsO628AxUYOme3AG9xwJHxB/twGZbyYvCKsUEEzTRRi7KoKo0mlyzEAsL3IIuQCQLXvUTsPa8keKScH3CBoABl0uqgaKLaaciRzNDmhGUdmwbs3wnWnY260nDTq6hgbhgCPQi4pzwx6VzO0fY6P8ANa9SxAa9W0esp6zZhdPMD05fsanMKtgt+1Z+MS0TkxtY8xyPqOdTOD3x1QOoAv5iLm/p0r5ieGT/AAnbywbWg7ay2Y+t6bnH8K3FmIsOdF7TIazKbhhcHrTOISyADWRxlHYczQJ6QCekRGAwhll6hfrT2+O20w0JTQki1uv9qkMTPHgYCxIzW+vSsk2vtB8TKXY89B0FW9Nh+PPuf4UBOdu19D2w9mnE4lI+AdtbclGrelgDW7xRBUCgWGgA6AcB8NKzr2XbH88kx5ARr8bM/wBMo+JrTUW9dab7p0vBLLXIldK60ldl0oSWW1E9AcnMXjQovVb23tXQSDUqNew0p/amN0qu4LGKJCGFwePQ9eNZH1KIQomNgwpd8axOt1QW0GgDt3J1HbXrQeO2gWYm9EbSjZokWEeRBbKvGw4ac6q0uKNDKDlK2BwSZ2ka6cdeoN8cALk2A1J4WqDxe92v8Nb9zp9KbHA5cASyJcl3OMW2p071SdphPGkyEFQc2nCz2zgdg1j8TUNitqSyHzMbdOAr2BmyuCdQdGHVToatw4fhu7JcmTv0TGAwni+KpJGVS4IIHmuqpe+pXVr219NaicUL2PPgex51IRyvC9194AoTYG6sLX16ixpjFuZHkYqFzsWCqLAXN9ByFVE5L+zXeE4THxkkhJD4b6294+U69Dp6Ma1HeXbcMGsjLEQPLdiXNmJUkaliB5bgcqwUi1SsGxJ5j4j3UN9uUm7fhvd5Pyg03HlUN1skz9L8d13UvPvwaZvD/wAQcpXJhIQjWAMsnmN7alEGg14ZifSs12htLF7QcyTPJORxZm8ifOyRj5Va9k+zOZxmWAv/ADYj+EnqIwS7fm0PSndqezTH6FjHIi8I1JUD8IsFHwAqfuiXrFKimwbLQcWMrc1j0UesjDX8qkfzVIpA2UgZY1PFI7jN2diSz+jEiowYp8LM8bKwAPmRtCP5h0P6ipuKQMAym4PA/v0NSZ8mSD1x6keaU4sVhYwqgAAelECmgKWKge3bIpO9sVmrs8ayqVcA/wCfQ0m1NY3GCBbtq59xevc9F7/KtUW3S5Mim3rkrO1NlGFrX0PDr8R/WhlWn8TOZGLMbk8f2HYUw72rswTUV3cnVjdbHAwva9hzqXw0YsLcKr9Smyo5S1l4c7jSsntDIm17iY/xMKgPvISvw4j6GrTCL9qqm4USphsoJLZiXJ0ux4W7AAAVcYUPb41D+g1j4r1OBa9RgmPYiM3NMGGrTiMKGFmF+44io2fZDLqPMPqK+fejvQyp8j+yncxrm90G2p5cSflUjHjSHElwA2ljyUdOlQ+252jiVY1vYce/OojDbxykBWiuRfW/Wsjhc4uVASpsH39xTyMmvludPThVdggq4YnYU+IVS4VRxAA4epNEbL3QtIubUAgn4a1XimoQUAZdt2i1bq7M8HDxpzy3b8Tan9vhU7HpTMYp69PgiKTsanao3FPR8pvQGINGz0Sv7SiJBqrxwnxbVd8YotQOA2WHa9MhwO7q2PYCBgBkPm6H96a2lsJJjd1MTnnbRu/QmrLhdlDKOtPDCsNBqOh1FGoSQHxYvTMJ362NNh3AaxiPusvAn+Ycj9KqtfR+1d2ocShjliNj9xiLenL6VDR+xjA9JvjL+y1XCaSolyYrdowuO99Nb8utWzZXs4x04BWEop5ynJ9D5vpW07A3CwmEN4Yhn++/nf0BPD4WqwpCBXnkfgFYkuTKMN7MMU8QSYQkgWWRXYOvY3SzDsaXhPYhKx8+IVR/LHc/Dz8a1cUpZKz4jPSgin7I9kOEhIJu7D7RsWv2JFl/KAe9WbC7EggJZI1Vub8XPqzXb60vE48KONVrbO8VgbGkTzNB48Tb0TOO2uo8q6tQpxx+2SB0BH7G9Z+N7kiUszjNz61AbX9p5NxGCT1PCvJZHwOk4R0He2PZQtDiFFwSULDuMyhuh0P1rP8AZ20GhN+KH3l5H9j3pW094Z5xaSRit75b+W/W1BwzBeV6rUPlqRDOpt3wXTDSK6hlN1P0PQ9DRIiqu7EwkwJkhXNGFzPewXKOOYk2UixseOlWL/n0IiDx+eRgcsZ+zbiZPuqLj8XKufkwSi/lV372czN084ypCMfi1w6gsM0jDyJ1/mbov6/Wq3LG8hLyEknUn+g6AVadl7qvITPiSS7anNpb1HAacuQqE29j4zcJ/wBMGwPDxWHEL0QHief6dDDhWNW+SnHjUFRBzSfLl3ocC5pWrG/M8h+gqQw+BsAW56AfeP7dTTGx6VntmbPDG7NlUc/2q5bO2f4hyx3CjVm4nXmb8WPeq8k2XQDW+nf+b9ugrQtz8Eclz61Lkd8j4quCzbBiRUCLay8jxvzJ7mrLCmlROBwgNSqqV4ajpU/ceYSEPWvUkSeteo7QJQsLi8xsdD/nCjVQHnUG/rxo3C4orYHUfUVxpRvg6LDZsHm401BsVQeAo+GUMKeSPmKVsHvaG0gpyKKxpy9qVClMxw3YNhEYrrtXr0iQ1etIEZegZ9KMLd6HlWsCRHSqTR2zIbf+qZEGtSWCXrToM2b0SUcVPiMU0stK8SqVKiah3whTgSmTNSXxNe7zdhFNvJUfLjO9AT7UA4kUqWVBKDZLyYu16FfaYAGvKq1tDeNVU+YfOq7j98IsgOcX9elB3SlwOWNL8RZtrbcXK2uq6VnO1t4cz5QbX09BUPtnezxGJXmLdv71DRzkm5OtVYsFu5isudRXbAf23hHR/Mbg6gjgwPAiooirThpRNH4bcRqh6Hp6H9ajdm7PDzeG2hJsOVz09aulBLggu+SIAovAbOaU2W1+5A5X51O7Q3KdAWW5Tra+X8QGtu9Tm7+yMHhQvjzrLiWNgkA/1Ph6+VhlshYceLdhQI8RmPxbQ4ePBRgZ/wDqSm1iub3UPO9iCe5UcdKs26e5wgUSSjz8Qpt5TrZn/mtwXgvE63IP2NuusLPPLrJcuM1vIBezub2z2142S51Ju1VjeffDxVaOMkQXIZwTmmPEpHfgnC7dPgp1u2Zb4HN8N6lkBjib+ACQzA6zsOKIeSDTM/f0Bo0rlzc26ADgAOAA5AV6aYu3LoAOCgcFXtx+pNSuzNlgDM/DkOv9v1oJSUVsKMbObM2Vpnfh+v8Ab9aex2JAII4gWA6URi8XyHHpTmytgmTVxUznXzSKFHwh3d7Y7SOGYf3rV9l4KwygWFuNQm7+xigBXUcNf6Vb8IthqLG3wqKWTvYxrtVBmEisLiilNNQ6KKdy8+dGuBVDoYd/lXKby969XrNpGdYrAtExt5kvpzNOYfEK3r0p/ZE4VCVjYvcgKdbfsKJwe7hZi8psSb2XlUcoKXBe123fj9xOGRidONSyIwGoFFRQqgsBYV4Lc0PwkuRLdjUaE6mnVWnculeVKZGNGWdUUiRaW9IzU0wHdLU0VvRMgvSMooaCGUjouBaHZxTRxFqNOjaslc1DzTEVHS7YAqD2lvNlvW998HljZOYra5UcbVBY/fIIOOtU/au9Z11tVMx22nkvY6dT/SnQwylyenkx4/zZddqe0R7nKbDrVXxu+crk2Y/Oq/4hPE8a8FquOGEfBJLPN8aCptrSvxc/OmnlzWzcha/Xuep/akrFei4METTUhLbfI3gQua0gJj+1b3gPvL3HfSiMds5oXK3zLoUccHQ6qw9Ry5G45V2TAWdFYhQ32jew11JtqbcdKtsuwsithXYOuUy4aUfd4sp+7cea3CxYi9GuQWU6Ocg13Fz5iG+117jnTeJTKbUyGom/B41vcDbq4uPK5tiIgMx++vJ/noe9jzq0TGKAPK/hoFF2fKAbdyBcntzrCdj7WfDTJNGbMp+BB0ZT2IuKltvbwSYxi8pK4dW8qD7TDkvVrHVjooPcAroyg3effBsXmClo8IDa3B5iNQD9DbguhNzYVCnZrNCcRLZIzdIUHGRhxEYP/bQm7Oeelyx0j2xRdx5QQNAmoULxy8Qbcyb3OpJqcDPM4lnbMQoVRYKqqvuqqiwRByUDvQylSDjGwbZmzABmf4Dr69v1ovE4rkNTXMTiLmw41LbC2BmIZwdalnOvmkURj4Q1sHYZdrtetD2ZscWAsD8KVsvZIAGl6smCwfDSudPI8khmorQjA7OtUkEsNadiS1O2p0I0hTdgjYbmpsKV4p58ulEZKYkUj0omqPJiPGH+GvV2wr1DYQFHhgOAApeSivDrnh1riHYKUp1E0p3w6SKX2nrG6QXtSpRQsl7Vl0Ehfia02XppQa4wr1h0PZqakltXCajsbKRXjUrHMRiQKj8TtACo3H49heoDG49zTIwbG6ith+1NtgXtVS2ptkm+thXMa7G9zVexF3a3AXtVuPElsky5nwhrFYwue1IzXFuHXvTuJi5AAZdD3POuRYS/SqUiIajhJ4A0bs/ALJLHG7iNXNs7AkL0Jty4fOpHYO7b4rEJArhMzhLm9hoSTYcdFNP4nY4XEHDly6k+SQrlYEX4i5BGh51pgXvFussMSeAtyhZpJCykkm3kAQlSihRre5JOg4UVu7glljRgvHS3ccaYh3Tne0ZnGS9vtfp/erBsPBSLEBB4SIrMFLq7sxVirM2VlAuQdBewtrQ5MkcauQzFhnmfbBWxeP3N8eLKPLIuqHlm6HseFV6Pas0ITCzxsHSaNoz0N8kgB+0jISND+wtce9UkEqwzxoS18rRMxHxDgW+ZqG362wXJCjKEYxJ/8hQNLIfRHCL+JjppWxkpK1wBKEoS7ZLZn0zFmNtdfpSSluNEvFlFNR4csSSdFFzbidQLDpx41vJ4VhIBbxHuIwbWHvO33V+l25epAKJ5mkYcAALADRVHQfO5J63Nya7IGci9gALAC9lHQfP63qU2dszTMbafr+1Y3SNStjeBwQAuf/f9qIeck2HGvYgm9qmdg7BzEMSKmnOl3SHxjekF7u7uZrMwv2q/bO2Ta2n70PsfA5QOFWrAxi1cucnkY5/LpCcJhLVIxoBShFSgutqZGFCW7OgUq9cApVqcgT1etXLV21aeOCMdBXq7Xq9R4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12" name="Picture 16" descr="http://static.guim.co.uk/sys-images/Media/Pix/pictures/2011/5/19/1305816132491/Contactless-mobile-paymen-007.jpg"/>
          <p:cNvPicPr>
            <a:picLocks noChangeAspect="1" noChangeArrowheads="1"/>
          </p:cNvPicPr>
          <p:nvPr/>
        </p:nvPicPr>
        <p:blipFill>
          <a:blip r:embed="rId5" cstate="print"/>
          <a:srcRect l="17391"/>
          <a:stretch>
            <a:fillRect/>
          </a:stretch>
        </p:blipFill>
        <p:spPr bwMode="auto">
          <a:xfrm>
            <a:off x="6804248" y="3645024"/>
            <a:ext cx="2339752" cy="1699389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403648" y="5934670"/>
            <a:ext cx="6592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Remember this advert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NFC or Near field communication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Quick questions:</a:t>
            </a:r>
          </a:p>
          <a:p>
            <a:endParaRPr lang="en-GB" sz="2800" dirty="0" smtClean="0"/>
          </a:p>
          <a:p>
            <a:r>
              <a:rPr lang="en-GB" sz="2800" dirty="0" smtClean="0"/>
              <a:t>What problems can you see with this technology?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What restrictions are there?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What good things are there about this technology?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Question: literacy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it make sense?</a:t>
            </a:r>
          </a:p>
          <a:p>
            <a:r>
              <a:rPr lang="en-GB" dirty="0" smtClean="0"/>
              <a:t>Is it factually accurate or is it just general sweeping statements?</a:t>
            </a:r>
          </a:p>
          <a:p>
            <a:r>
              <a:rPr lang="en-GB" dirty="0" smtClean="0"/>
              <a:t>Can you see spelling errors?</a:t>
            </a:r>
          </a:p>
          <a:p>
            <a:r>
              <a:rPr lang="en-GB" dirty="0" smtClean="0"/>
              <a:t>Have they for?</a:t>
            </a:r>
          </a:p>
          <a:p>
            <a:r>
              <a:rPr lang="en-GB" dirty="0" smtClean="0"/>
              <a:t>Have they against?</a:t>
            </a:r>
          </a:p>
          <a:p>
            <a:r>
              <a:rPr lang="en-GB" dirty="0" smtClean="0"/>
              <a:t>Have they come up with their own view?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Guess!</a:t>
            </a:r>
            <a:endParaRPr lang="en-GB" dirty="0"/>
          </a:p>
        </p:txBody>
      </p:sp>
      <p:pic>
        <p:nvPicPr>
          <p:cNvPr id="16386" name="Picture 2" descr="http://img214.imageshack.us/img214/5128/onoffslipmat4yj.th.jpg"/>
          <p:cNvPicPr>
            <a:picLocks noChangeAspect="1" noChangeArrowheads="1"/>
          </p:cNvPicPr>
          <p:nvPr/>
        </p:nvPicPr>
        <p:blipFill>
          <a:blip r:embed="rId2" cstate="print"/>
          <a:srcRect b="11184"/>
          <a:stretch>
            <a:fillRect/>
          </a:stretch>
        </p:blipFill>
        <p:spPr bwMode="auto">
          <a:xfrm>
            <a:off x="5508104" y="4077072"/>
            <a:ext cx="1224136" cy="1194523"/>
          </a:xfrm>
          <a:prstGeom prst="rect">
            <a:avLst/>
          </a:prstGeom>
          <a:noFill/>
        </p:spPr>
      </p:pic>
      <p:pic>
        <p:nvPicPr>
          <p:cNvPr id="16388" name="Picture 4" descr="http://www.embeddeddatasystems.com/assets/images/Wireless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1403648" cy="1237114"/>
          </a:xfrm>
          <a:prstGeom prst="rect">
            <a:avLst/>
          </a:prstGeom>
          <a:noFill/>
        </p:spPr>
      </p:pic>
      <p:pic>
        <p:nvPicPr>
          <p:cNvPr id="16390" name="Picture 6" descr="http://linuxcentre.net/blog/wp-content/uploads/2012/06/contactless.gif"/>
          <p:cNvPicPr>
            <a:picLocks noChangeAspect="1" noChangeArrowheads="1"/>
          </p:cNvPicPr>
          <p:nvPr/>
        </p:nvPicPr>
        <p:blipFill>
          <a:blip r:embed="rId4" cstate="print"/>
          <a:srcRect l="13578" r="16861"/>
          <a:stretch>
            <a:fillRect/>
          </a:stretch>
        </p:blipFill>
        <p:spPr bwMode="auto">
          <a:xfrm>
            <a:off x="5292080" y="2852936"/>
            <a:ext cx="1475656" cy="1224136"/>
          </a:xfrm>
          <a:prstGeom prst="rect">
            <a:avLst/>
          </a:prstGeom>
          <a:noFill/>
        </p:spPr>
      </p:pic>
      <p:pic>
        <p:nvPicPr>
          <p:cNvPr id="16392" name="Picture 8" descr="https://encrypted-tbn0.gstatic.com/images?q=tbn:ANd9GcSH0-rO1k0A4N7ui7KM573dr0xicXsUI3EdEmv8R9Y4yeGdOIr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933056"/>
            <a:ext cx="1475656" cy="1392610"/>
          </a:xfrm>
          <a:prstGeom prst="rect">
            <a:avLst/>
          </a:prstGeom>
          <a:noFill/>
        </p:spPr>
      </p:pic>
      <p:pic>
        <p:nvPicPr>
          <p:cNvPr id="16394" name="Picture 10" descr="http://a4.mzstatic.com/us/r30/Purple6/v4/5f/6c/e4/5f6ce42c-810f-d2d4-f8ff-1d1013bbaef9/mzl.worsuye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149080"/>
            <a:ext cx="1080120" cy="1080120"/>
          </a:xfrm>
          <a:prstGeom prst="rect">
            <a:avLst/>
          </a:prstGeom>
          <a:noFill/>
        </p:spPr>
      </p:pic>
      <p:pic>
        <p:nvPicPr>
          <p:cNvPr id="16396" name="Picture 12" descr="http://www.strawberrypesto.com/wp-content/uploads/2012/10/mail-ico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060848"/>
            <a:ext cx="1031491" cy="661874"/>
          </a:xfrm>
          <a:prstGeom prst="rect">
            <a:avLst/>
          </a:prstGeom>
          <a:noFill/>
        </p:spPr>
      </p:pic>
      <p:pic>
        <p:nvPicPr>
          <p:cNvPr id="16398" name="Picture 14" descr="https://encrypted-tbn0.gstatic.com/images?q=tbn:ANd9GcT873A6USZxMfGB8VYDWoZmNQDwZjkxSefS75xYe4uCCfla4NFm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996952"/>
            <a:ext cx="1368152" cy="1024794"/>
          </a:xfrm>
          <a:prstGeom prst="rect">
            <a:avLst/>
          </a:prstGeom>
          <a:noFill/>
        </p:spPr>
      </p:pic>
      <p:pic>
        <p:nvPicPr>
          <p:cNvPr id="16400" name="Picture 16" descr="https://encrypted-tbn2.gstatic.com/images?q=tbn:ANd9GcQjAbPWMz17wFRvX-1M6oFHj5l-ooyZQyuu-zh3k-tpwCHRMxo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149080"/>
            <a:ext cx="1080120" cy="1080120"/>
          </a:xfrm>
          <a:prstGeom prst="rect">
            <a:avLst/>
          </a:prstGeom>
          <a:noFill/>
        </p:spPr>
      </p:pic>
      <p:pic>
        <p:nvPicPr>
          <p:cNvPr id="16402" name="Picture 18" descr="http://images.wikia.com/theamazingworldofgumball/images/archive/8/81/20130518023700!Ovi-contacts-icon-jpeg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1720" y="4077072"/>
            <a:ext cx="1224136" cy="1253993"/>
          </a:xfrm>
          <a:prstGeom prst="rect">
            <a:avLst/>
          </a:prstGeom>
          <a:noFill/>
        </p:spPr>
      </p:pic>
      <p:pic>
        <p:nvPicPr>
          <p:cNvPr id="16404" name="Picture 20" descr="http://thesocialrobot.com/wp-content/uploads/2010/09/facebook-places-logo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2996952"/>
            <a:ext cx="899795" cy="860674"/>
          </a:xfrm>
          <a:prstGeom prst="rect">
            <a:avLst/>
          </a:prstGeom>
          <a:noFill/>
        </p:spPr>
      </p:pic>
      <p:pic>
        <p:nvPicPr>
          <p:cNvPr id="16406" name="Picture 22" descr="http://allfacebook.com/files/2012/12/PokePromoiPhone.jpg"/>
          <p:cNvPicPr>
            <a:picLocks noChangeAspect="1" noChangeArrowheads="1"/>
          </p:cNvPicPr>
          <p:nvPr/>
        </p:nvPicPr>
        <p:blipFill>
          <a:blip r:embed="rId12" cstate="print"/>
          <a:srcRect l="57880" t="8703" r="27945" b="72568"/>
          <a:stretch>
            <a:fillRect/>
          </a:stretch>
        </p:blipFill>
        <p:spPr bwMode="auto">
          <a:xfrm>
            <a:off x="2195736" y="1916832"/>
            <a:ext cx="1021204" cy="936104"/>
          </a:xfrm>
          <a:prstGeom prst="rect">
            <a:avLst/>
          </a:prstGeom>
          <a:noFill/>
        </p:spPr>
      </p:pic>
      <p:pic>
        <p:nvPicPr>
          <p:cNvPr id="15" name="Picture 22" descr="http://allfacebook.com/files/2012/12/PokePromoiPhone.jpg"/>
          <p:cNvPicPr>
            <a:picLocks noChangeAspect="1" noChangeArrowheads="1"/>
          </p:cNvPicPr>
          <p:nvPr/>
        </p:nvPicPr>
        <p:blipFill>
          <a:blip r:embed="rId12" cstate="print"/>
          <a:srcRect l="5315" t="32540" r="87597" b="56393"/>
          <a:stretch>
            <a:fillRect/>
          </a:stretch>
        </p:blipFill>
        <p:spPr bwMode="auto">
          <a:xfrm>
            <a:off x="3347864" y="1916832"/>
            <a:ext cx="864096" cy="936104"/>
          </a:xfrm>
          <a:prstGeom prst="rect">
            <a:avLst/>
          </a:prstGeom>
          <a:noFill/>
        </p:spPr>
      </p:pic>
      <p:pic>
        <p:nvPicPr>
          <p:cNvPr id="16408" name="Picture 24" descr="http://support.lenovo.com/ContentResources/Migrated%20Assets/pc/support/site_wss/19299_snap7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3968" y="1916832"/>
            <a:ext cx="993415" cy="936104"/>
          </a:xfrm>
          <a:prstGeom prst="rect">
            <a:avLst/>
          </a:prstGeom>
          <a:noFill/>
        </p:spPr>
      </p:pic>
      <p:pic>
        <p:nvPicPr>
          <p:cNvPr id="16410" name="Picture 26" descr="http://www.businesscloudnews.com/files/2013/07/Sync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5856" y="2996952"/>
            <a:ext cx="1008112" cy="1008112"/>
          </a:xfrm>
          <a:prstGeom prst="rect">
            <a:avLst/>
          </a:prstGeom>
          <a:noFill/>
        </p:spPr>
      </p:pic>
      <p:pic>
        <p:nvPicPr>
          <p:cNvPr id="16412" name="Picture 28" descr="https://encrypted-tbn0.gstatic.com/images?q=tbn:ANd9GcQ_L4_Q--2RP3Dx80ntytyhxVafdlU9SGc2tOoLGCaiTRHAd-Aql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43608" y="3140968"/>
            <a:ext cx="936104" cy="875054"/>
          </a:xfrm>
          <a:prstGeom prst="rect">
            <a:avLst/>
          </a:prstGeom>
          <a:noFill/>
        </p:spPr>
      </p:pic>
      <p:pic>
        <p:nvPicPr>
          <p:cNvPr id="16414" name="Picture 30" descr="https://encrypted-tbn2.gstatic.com/images?q=tbn:ANd9GcQtV7tk-y42qEExSyrS21ZTQzeqE7NTz78r1_Q2pD0cmLdFge6c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71600" y="1916832"/>
            <a:ext cx="1080120" cy="1080120"/>
          </a:xfrm>
          <a:prstGeom prst="rect">
            <a:avLst/>
          </a:prstGeom>
          <a:noFill/>
        </p:spPr>
      </p:pic>
      <p:pic>
        <p:nvPicPr>
          <p:cNvPr id="16416" name="Picture 32" descr="https://encrypted-tbn3.gstatic.com/images?q=tbn:ANd9GcQhtGIYyja0uM60fiLvWK6qOhHW8b3k_CpgTMk4B8lvAl9a-Cbv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195736" y="3068960"/>
            <a:ext cx="936104" cy="936104"/>
          </a:xfrm>
          <a:prstGeom prst="rect">
            <a:avLst/>
          </a:prstGeom>
          <a:noFill/>
        </p:spPr>
      </p:pic>
      <p:pic>
        <p:nvPicPr>
          <p:cNvPr id="16418" name="Picture 34" descr="http://techlivewire.com/wp-content/uploads/2013/07/eye.jpg"/>
          <p:cNvPicPr>
            <a:picLocks noChangeAspect="1" noChangeArrowheads="1"/>
          </p:cNvPicPr>
          <p:nvPr/>
        </p:nvPicPr>
        <p:blipFill>
          <a:blip r:embed="rId18" cstate="print"/>
          <a:srcRect l="49483" t="25515" r="40006" b="58689"/>
          <a:stretch>
            <a:fillRect/>
          </a:stretch>
        </p:blipFill>
        <p:spPr bwMode="auto">
          <a:xfrm>
            <a:off x="6876256" y="4077072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students will be able explain the meaning of the biometrics and suggest uses for it.</a:t>
            </a:r>
          </a:p>
          <a:p>
            <a:endParaRPr lang="en-GB" dirty="0"/>
          </a:p>
          <a:p>
            <a:r>
              <a:rPr lang="en-GB" dirty="0" smtClean="0"/>
              <a:t>Most students will be explain how NFC works and explain the advantages and disadvantages of the system.</a:t>
            </a:r>
          </a:p>
          <a:p>
            <a:endParaRPr lang="en-GB" dirty="0"/>
          </a:p>
          <a:p>
            <a:r>
              <a:rPr lang="en-GB" dirty="0" smtClean="0"/>
              <a:t>All will revise topics to do with 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What have these got in common?</a:t>
            </a:r>
            <a:endParaRPr lang="en-GB" dirty="0"/>
          </a:p>
        </p:txBody>
      </p:sp>
      <p:pic>
        <p:nvPicPr>
          <p:cNvPr id="14338" name="Picture 2" descr="https://encrypted-tbn2.gstatic.com/images?q=tbn:ANd9GcRjjwOuGfNzCeEEBltm3Tb_eZ9IKReY_qmZPD-jSiXdDUsZiPY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071546"/>
            <a:ext cx="1905000" cy="2181225"/>
          </a:xfrm>
          <a:prstGeom prst="rect">
            <a:avLst/>
          </a:prstGeom>
          <a:noFill/>
        </p:spPr>
      </p:pic>
      <p:pic>
        <p:nvPicPr>
          <p:cNvPr id="14340" name="Picture 4" descr="https://encrypted-tbn1.gstatic.com/images?q=tbn:ANd9GcQJNw5UrcbbAJ1C_h4s1Yc_nBKBw0mYrJuQaTvXbA81bm8wkk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7368" y="3519818"/>
            <a:ext cx="1682618" cy="1872208"/>
          </a:xfrm>
          <a:prstGeom prst="rect">
            <a:avLst/>
          </a:prstGeom>
          <a:noFill/>
        </p:spPr>
      </p:pic>
      <p:pic>
        <p:nvPicPr>
          <p:cNvPr id="14342" name="Picture 6" descr="https://encrypted-tbn3.gstatic.com/images?q=tbn:ANd9GcQOybdZZoR9Fm8tWrioZniOVDPGmqaK-nLgyf_Si0Qd2a_FPD2rB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884450">
            <a:off x="4936078" y="3912530"/>
            <a:ext cx="1312992" cy="983477"/>
          </a:xfrm>
          <a:prstGeom prst="rect">
            <a:avLst/>
          </a:prstGeom>
          <a:noFill/>
        </p:spPr>
      </p:pic>
      <p:pic>
        <p:nvPicPr>
          <p:cNvPr id="14344" name="Picture 8" descr="https://encrypted-tbn1.gstatic.com/images?q=tbn:ANd9GcSla9qNhEMetd-jsF5ZAJiVzsSWdyMx2Swiufq5h1WyGkg_7Qw1P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2752" y="3231786"/>
            <a:ext cx="1645783" cy="2376264"/>
          </a:xfrm>
          <a:prstGeom prst="rect">
            <a:avLst/>
          </a:prstGeom>
          <a:noFill/>
        </p:spPr>
      </p:pic>
      <p:pic>
        <p:nvPicPr>
          <p:cNvPr id="14346" name="Picture 10" descr="http://www.intechopen.com/source/html/40073/media/image2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08976" y="3447810"/>
            <a:ext cx="1728192" cy="2064755"/>
          </a:xfrm>
          <a:prstGeom prst="rect">
            <a:avLst/>
          </a:prstGeom>
          <a:noFill/>
        </p:spPr>
      </p:pic>
      <p:pic>
        <p:nvPicPr>
          <p:cNvPr id="14348" name="Picture 12" descr="http://upload.wikimedia.org/wikipedia/commons/d/d7/ColourIri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0984" y="1215562"/>
            <a:ext cx="2120635" cy="1872208"/>
          </a:xfrm>
          <a:prstGeom prst="rect">
            <a:avLst/>
          </a:prstGeom>
          <a:noFill/>
        </p:spPr>
      </p:pic>
      <p:pic>
        <p:nvPicPr>
          <p:cNvPr id="14350" name="Picture 14" descr="http://upload.wikimedia.org/wikipedia/commons/4/48/Fundus_photograph_of_normal_left_eye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20001"/>
              </a:clrFrom>
              <a:clrTo>
                <a:srgbClr val="0200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2752" y="1287570"/>
            <a:ext cx="1800200" cy="1800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9234" y="5715016"/>
            <a:ext cx="9225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Ways you could be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recognised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Funny but...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First clip</a:t>
            </a:r>
          </a:p>
          <a:p>
            <a:r>
              <a:rPr lang="en-GB" dirty="0" smtClean="0"/>
              <a:t>Which of these cannot be used to identify someone or something?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3284984"/>
            <a:ext cx="3327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fingerprint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7904" y="3284984"/>
            <a:ext cx="4992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Face recognition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4149080"/>
            <a:ext cx="1072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iris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1640" y="4365104"/>
            <a:ext cx="15167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DNA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1800" y="4149080"/>
            <a:ext cx="2069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Retina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5085184"/>
            <a:ext cx="5341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way you type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2492896"/>
            <a:ext cx="5277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Voice recognition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2120" y="2276872"/>
            <a:ext cx="1410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Skin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4365104"/>
            <a:ext cx="2145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Breath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8679" y="5157192"/>
            <a:ext cx="3045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 walk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520" y="5934670"/>
            <a:ext cx="3985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Hand writing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5934670"/>
            <a:ext cx="2132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Mucus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74262" y="4077072"/>
            <a:ext cx="1794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Smell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74766" y="2420888"/>
            <a:ext cx="1406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Hair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practice – Do you know its being used?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Surveillance: Did you know this existed?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 future (science fiction) – Minority Report</a:t>
            </a:r>
          </a:p>
          <a:p>
            <a:endParaRPr lang="en-GB" dirty="0" smtClean="0"/>
          </a:p>
          <a:p>
            <a:r>
              <a:rPr lang="en-GB" dirty="0" smtClean="0"/>
              <a:t>How far away are we from this?</a:t>
            </a:r>
          </a:p>
        </p:txBody>
      </p:sp>
      <p:sp>
        <p:nvSpPr>
          <p:cNvPr id="4098" name="AutoShape 2" descr="data:image/jpeg;base64,/9j/4AAQSkZJRgABAQAAAQABAAD/2wCEAAkGBhQSERUUExQVFRUUGBoYGRgYGBcdGhgYGhkWGBsbFhgaGyYfFxkjGhcYHy8gJScpLC0sFyAxNTAqNSYrLCoBCQoKDgwOGg8PGiwlHyQsKSwsLC0qLCwsLCwsKSwvLCwsLCwsLCksLCwpLCwsLCwsLCwsLCwsLCwsLCwsLCwsLP/AABEIAQMAwgMBIgACEQEDEQH/xAAcAAACAgMBAQAAAAAAAAAAAAAEBQMGAAECBwj/xABKEAACAQIDBAcDBwoEBQQDAAABAgMAEQQSIQUxQVEGEyIyYXHwgZGhFCNCUrGywRUzQ2JyotHS4fGCkqPTBxYkY7NTc8LDNHSD/8QAGQEAAwEBAQAAAAAAAAAAAAAAAgMEAQAF/8QAMBEAAgIBAwMDBAECBwEAAAAAAAECAxESITEEE0EiMlFhcZHwFBWxI1KBocHh8QX/2gAMAwEAAhEDEQA/AB5urzAssid1cwIKWGUXsWUgZjp+qF4Ghylo79crZyxKyWFwozAFXXhozcyyrbWo2xZacK8ShVYOQuZCW35bZrfRYnTfpvC1zPi0yJbrA5GtxG3b6ywDHTsA9onW5ANjlIadr5X7/c9BS+H+/wBiWeAiJx1akG+ZoQLDOVDEFZLNKzKtsygaoAbnNSvHYszS9Th1JduyvaUlVAbsg2Fx3SWOinRQCb1qbFZljgwhZs9zcKU0ubNqTl7BHLKNO0wvVz6LdHVw6XOVnYDMwUAaCwUad0e8k3OtFKXb38isO3Ef9yTon0Ljw4DSZZZT9Ii4UckzE20J13mrlGBoBpS+FqKilubchvqOUnJ5ZVGCSwg9amBoaM7qnioogskHr+tbvXIGnr4VtaMAlFd3tXAqQU1CmdXrBXKn169aV3auBMrgiui9aJrGjUcMKiYVIxqNjQNDEcmq30q6HR4tc3clUdmQWuONjfvre3ZPstVjY1xQJ44GYT5PJsPNLBI+FxLMgAUrJkzZurz9WyAKTmVn0U6WXIeyQab7NJyyKEBurZrC5JSMKrqG1Nuwtibkuov8yWaydLOjaYuEgdmRLlH4q1iPatjYrxGlUHYuJePEZJLLMiurqc+VgVcxnOCb3IRA3BJSulgaqhPWvqTSg4P6FjwuKbO4UnKfnLFkAIvJKQhIBt89ARwZJFJGYEDS2WSGUvZYGYNxDKHnAS4UlgpAsDZiCxJ0ucwsNnCBLxpnFmF2vFLZ13aEr1VzppLpcIKkWIOWWQra6MSdLgoiyLdDlKkGQE20UoLnNcGjPgZiG+rR3Y6k5HNzxOYPY+Y0rK6j2/1YCIZAqAKoD6ADQAZlvaw461ldpQnW/qeeYPEyLpe57Ttn1W5Dm/a0sGBbl82pPesQ9q7QCoihEuyhUspDBbsoPe1u1pONyq33MKmOl92obQAi3Z4tcgfQW67szNwN9bAwJnmMp7iMQnj4nL48t1/OsbUU20Pw5NRT5HvRPo91KZn1kfVj8bDwHrwso0qCK3r1pRCivPnJyeWXRioxwiWJ/Ci0f7bUuwumlHIfX40IQxhap1vQsJolGpqFSJga7BqNffx+317KkFMQpnQFS331GFroj1p/CmC2d3rZNc5fP3CtX4a+vL+FaCdk1yXrXrh+FaZqwJI0aic12WqJmpbY1Gia5vWr1zShmDGqp9NeivylRJH2Zkva+iuCDdH13byD9EsTVrIqN1uK1ScXlHSipLDPN9hY5ZEbrWZDdZFRt4KyS9bbUdWbx3O/9JwFkeR72ys3d7WVQq72UJcjtDNMDe1woh9iDpfsz5LiRiVUNDMSsy7hmYFSddBmS6eZB4kU9gVJCCV0fMSRclg5ftZToUD4ctYC4yI1tCBbF6sNEMk1lMKlwzFiVjkKkmxDy2I4WAaw05VlMcJtBOrTO8atlGZQp7JsLju8DpWV3qD2PNduB7BGlgV3UWzCTPlcK1y0cZG4g/4jvp5snDpDGqJJEbAXPzup5/mt5/Gq9Jgi+Ojym6pFFyuxMafR3n617WGnGrjBHbgPP1xpVzwlEOn1ScjuOcf+pH/qf7dTDFD68f8Aqf7dZGlTpHUbaLMP5I0nH1o/9T/boiPEj6yf6n8ldrH5VPFGNK3b4MefkyPG+Kf6n8lELtDxX9/+SpI1HKi4103UxYFPIOm0x+r+/wDy13+U/L9/+Wigg00qVVHIU2OBTyBDav7P7/8AJWxtXy/f/lo0IOQrrKOQ91HsA0wE7U8vc38tY21PL9/+WjreA91byjl691adhi/8q8rfv/y1n5U8v3/5aYhRWFfAVmx24sO1P2f3/wCWo22n+z+//JTJkHhXJjHoUDwMWRYdo+K/v/yVx+UvFf3/AOSmZjHL4VGYhypbwMWfkAO0RzX9/wDkrg7R8V/1P5KZGIcqhdBQ5Xwbh/Ii22seIgeJymVgQfznv7nr4VU+iuOLL1DTxNJGxBt1g3CWQswMQswJY3v+kffua/uBrcbtd2nP2aVR9pYEw7SWRVIE8cqm2nzqQyZSeZKsPPJeqaZb6Se6LSyW/AlmiQjEZQVUhfmzlBA0uRc23a61lIoNjsyqylbMARdUvYi4v41qn7i8oR9GsNmcyW1aGEezqU32HieVWQJ+HrwFL+j+Hywx+MEB/wBFP4CmtqlteZMopWIkT4hUW7E2uoAALMzNcKqKouzE7gOVT/KWRk66CeASEBGlWMIzHcpZJHyMeAfLc6C50oc4pYZsPNISscbSBmtcRtLGY0lYcFUkqTw63lekOE2VNhoMWuKnSU4uLqoo1nMpmlcgrMLXKKoBbPa9jfgLsq6eE4amKt6icJ6Ui8xR+Wnw86mRfDyqpptzEpo64VzfurLLG2XXtGPq3VBe+97aEcND4elDDv4aXfuikw8pPioEqud2oEdJ7Y52osyR6VNHf1653pB/zjhxfrDLDY69bBOgX9pzHkUebUfg+keFl/N4nDub27MsZN+QGa5NbpZmtDVWqQGqtj+kjC7CTC4eIO0Sy4nrG62RDlcRRxshyKbguWOqk2t2qZbJ2s0hZJFVJYwrHI2aN45AxjlhcgZkbIw1FwVI5Xb22o5FKyLeBwTWlPsqIy6VqScKCzFVUalmYAAeJNgBfnQZyHwT+vWtbzUJhceki5o5EkW9roysL8rqSL+FSiSuydyT5/bWFqgaT8b1nXgeA58BXJnYJ65aoGxqjQsATwJt47rXt4299LcbtBFYSZ76adoZNf2ToTuvXM5DdiBvIrLA1Usb0jYmUiSPDxQBBLO6ySdp9UjhiUgvIQQ2p0DDsm9xEOk7JkZnjxMU2fqpoUeNi6d9JYySUcDW50IvcDeT7LayB3Vq0lvdaGZdbf391IcL06w6kJNPEu6zM6A6g96znJqLdq27eTpWsftzDYp4MOkpaOedEkZUl6t48rsUE2UJ23SNDlbUMw4mlKtt4GOzSmxmmLikcpHLGzjUhZEZhbfdVJNJOl+DPVZrA9WsjD/DBNb4E24anwpFsvacuJkxMU2Hjw8eFilkRo4xE+CeK7IVkA8wQe9qbZbg2vHlpMIrOuRngLOtu6zYdiy24AMSLU+dPakhMbu5F7FZ2amH6mPNmvkW9la18ovbwrK89h2tLGoQg3QBe8foi34VlP2J9R6tho8tgOEUI90SippHCoWY2VQSedrbgOft41mSzHdokW43H5tdxG+h9t4jJELLndmCRodzyN3QbcBq5OlljY30qLGWXJ4RVtr7eMk2Sw6uIqzqxQqzjVEbTXL2XYXK3CXAF6SYsyS3MUaoQ1wypGGzcwygDitwosVY6WsFvWE2OkKKl85GrORq7MczMbc2ufAWHCjYpEQHLyt3j9hawru4o7I5V61lnmuDjxZDZVsUIVgAgZGUC2uh7puGHA6m1zRCyzoR1uoW4OdI2N7nUnKSRpvU8DV42jjMjieMEsgyyIh1lh1PZG8yRm7JzGdb9oW7bFxyICrKysLg3NiDrcX4H1rXO5JZNjU84ZVYekEkWseYAbrA5gSbWvdSlyN6NY8ASDY7C9J1lNsXHE5v2mkRG37w5Ki1xqNDvAOQkGpp8Kq3sDY+62mn2cfsoFMHHpcWK6A66Dle40vw0Hlel/yIPYb2JcjDF7LhlgiilM0UcBkME0MJmRopXz9W6Jfq5UYBR9E243sHOy4Hmyy4WT5PCkMeGgWSNZWeOIntS2dcjFiRYG4C62JtSfZ0HVveNu9oR4XCgXBA7INhpplHIWxNqw4WONpsRiYRir4mOLDJh2EMMpLK0plQlixzPkXcWYAaXq6Fkro6UQWVQolqfktomxy/Qwkw/VeaFj4BXWVb+OfWlG0cXNIZ2kw15MJh1lhw7sksbu8kiPMVT871SKtlsCMzaAspqdNo4rrJIFWFniy5sSxIjZHUOjLAnbZyp1XMqAjvWNgTB0cDMJXnxDTqOzKHCFBxEUSjqkQ8VKve2pNJi9EvUHKLnH0lf2Lt4tFHjcQsULDErAZgoiE8DoS4k3K3Vmzh+BWw3te2Q9K8K+q4nDtflNF4/reBoHH7JmWRMQk0uImiBGSZowGja2ZYikaLBLpo4Ha7rXB7M8eLixK9ZkVt4IljXOjDvJIrAlHXiDyuCRY1tsoyeUdTCUVpYn2z0lRF66WWcRPLJFBFhXVGcQtklmlmvcgv3VVgMpU2NyVA2r0naDqrTtLDPGJIWbszFSWVo3CAF5FYDVBcg7wR1ld4rFYckQiPD4uJ5XkWITZDh3yFpGWSEnLCxAJUgWaQAXuMvDbRIm+dSNFdI4YBFm6pEW7dScyg5y3auRZ7WABWxZZKtQx5+BdcbHZ9PkRy7YxDKDFBIS5JJaN1DDeSCzrZSOOV217y3AqbApj5WKlVj3dvJnII0v3o13X3FuWtyasKvc8BfS/oa66/2o+HFBRq3vv/AG+zzqPvrhIv7D8sSfkMwxGHFiWePFSoVaEJ16YhFexSL6cZiUgg6jKd9walToqmKT5JErww4Rs7/KERppZpkBDNEewiCMC2mpFrDKbnQbV6zFNK3cw4aGMHjI1uvfdw7MIP6snOpZtqiPFxSjuzD5O9rAZrtJA1v2+tj3/pgPOj+RtoyS/xt+5jYgwnRCWAnqxhrcFCHfqeyQFynXhmHZU5DvovEYTJEyzD5ixMou5UIvaLWsHiZbEhlGhUHQAU5h2hegtuSde0OE3rKwkm/wD14ipI0P6SUxR+WflcLi8vkZZHSuCHZeyZMTh4mxc2IkVgJBh5HXIoJzRLLljV5WVMlw7EFgSV3Wa7WS8bX1usntvG4P20ex+NCbUX5s/sv9xq5ybe4OlRjseKTbDRmLWBuSe+RvN9w0FZVpGzr69rXzrKbkzQhri37UmZnWGDCpPN1RtK4yiNI0b9Hcq5ZtDZVFwCTS/AYuKZflUCSxfJ5EhkikmeZQmJIjEkLSG6vmABFtVuNL3DbEwN1geMqHESoRIueOSN0jzRypcXUlQQQbg87kFfjsNLkVYkwsCRyCUQRK4SVwLAzSmzXH0bLZSqk5gNDU61HD5EuuxyyuAjFYjx/vSPGbUt7OP9eG+sxG1A6sRcFdGRtGQ7wHG7xDDQixHIVnFTiRu8pBOoB1bfpprbnaoHW7HhHpxmoRyFzdJGBut/O4A330NtTfl7KAi6QSpfIh6pm035Vka5KggWsxuQvA35096MdFBM4kntbQ9WCLbri4HCw3acqbdK8Bn+bAVUComo7KKz5SxA0AXQndYJfTfT4UV4xjkkt6izPwVePpLKbXjv7eHlYm3uoiPbd7FkZb63OoI3E3467zwvra4qzSjDJtEbMOBiMRdYjKQflLMUv1/Wg3FsxOg3A6gdkHdE+jyTJPDIAyozIsikAlldkzo1uyWEaMQNOyDY3sCs6KCXAFfXTzuV3DY0aFTfj69/DnUs2Mh6hBicKMSmFTLG6ztEwhW9opVCkSKvAjW1tL3uFt7YUmEkt9Ek5Ta2axJOh7r/AAPPjQxu6OhGrK0fEEMVK6+OYrUcJz6eW3BdZXX1Ecvku8JxSySSjqJWlYF4wWjylAEVYZO0rIFAADKpJubi5Fd4vpD2HkkebCQwusT2jieeSdlz5I7l4lRYyrF7HNfTKLXj6N4wSxxuPpIhIGuXMqnW3HW2tSTYP5S+IjSD5VhWZDJaQRFcUilGbDOezJaNURwSBm0BPaFV0SU5f4iIr46IpVskwfSBFWOR8QGw0wfqpphHCyPGcrxTAWQsQSysoF8rAg6Ggw+DxeOiVHjmzrJ1qRyHLiDCqvDFLY5ZBcOwvc2jIPZa1O9k7CZDGTGsEWHV1hhEnWNmkI6yWeTcZCLgBbgB311AobpEM62YscrBgQzBlcHRkYG6MDuI+wmtsshXZqR1cLLYaWVjBbWlxWGxb4iGOJsJGJIZUhMZilDWGHNgMysGK5DwOu8Wg2ljw4eMKHzAhlO636x4C4uDe9wDvAIix+1sRiM6zTyyJDJYZyth2Y2ViqKodwSdTe1hYA3JfdEejGbLJIBY2YKTv4gv9Y7jbdpal9RZG6aUFwOorlRW3PyVDFS4tAivIAjglJTYGQLvDFrWYC5uQMwViBfNQuIfFBA4eazFRG3zqxlmIAYMUCEAtfQi+8V6L0rjQYmPrwDB1sDSFt3VKwvcbsgcoWPBQb6XqNExy4vFNjyx2fkmMmcgwGEh+qEK3Pa7mgF999SL01Uxab2I7OonnBScNsaeOBZFLtEOySjElLG5zqQAu9m3WuwN6jl2jI0TKJM6kD9V0a4ZGK21s4U6fVNjV16GbXMcRM0OKsUjzP1EkiEqli2eLPcEFdePIVXttHCidnwswLMQvUMrKzsxtlVZFVx2sv0fsApNlSzlLcopueMSew52Dt7r0V9xYai+48Rv0swI9lNujEokaTE/+sQI/CCPMEtyzkyS2/7i8hatR9GcMsrYNca6Y2UsrZYh8nEjrcxhrZ1PDODoSbAG4qybBkLRLZMlgUyadgxkxsmmllZCunLlS51SpW/kZG2NzwvBaoWuOFR7T7nsf7jVvDnSs2l3PY//AI2rIvLMmsIpXydfq/E1lcmIcXI8NdPCso9QvI0t2z+xH9xajliuKmPfP7Ef3FqRI9aTcU1PYreL2NE+KwpmFkMyRuddUa4yMRa8bSZFIOgzX8y8PicViJ8Xh8fFlwUccpa8SomHVAeqeB7d6wuLFuPKmm0cLGY260KUynPmF1yAEnMOIsCfZVehw0jYeIzvO4YCQRSSysiAlnjXKx7RRSg7V9VvT6b411tSRPfQ7LE4sB2NNMRGrukFwCckWd7kDeZGCgi53Ibc2p9iei0M4zNLJM3OaRnS2psUTLGoueCgDxoB1VvA8/6jX28DasmwrjuMQfEk8b8b8h7vO80epeX8FkumjNLfcaxYbH6R/Kci2yByYTKI9OyMQV6zlrlLeN9aY4LoxhsOlop5oZBqxw8kliT9aE9ZGb6gBludd51pDDi8SNDJp2dyjgb7yAdSButqL3o1tt9Qi9dME0GUM1idd6oO0/Kyi+m+9UR6lz8Ez6JR3yQ7d+VupiAXFRto3WQPBJYbrOmZL+ORT47hSbAbLE2Kw0E8csBkYRysStpOrWRgElRu+6oiG+Vu1oKf/l2eWwggYDg+JJReBuIwDK28cI/Ok22sIwYyT4h26q8nzfzSpls2ZQpLMw3gs51tpehbSalMLS3FxgcbM2kmLOJhGGgwZw0M0kU0CtHLhjHwmcElgb2YELuOl7W9H6PQquHhCJ1aiNLJr2AVDZd/C+p1udTeqfs5sRi40XGTF1YKzxBEUMwFwszIoaUDsgjQEqb3GlXvBE21qi26Nj9JNVTOCzI3it2lVvasF7/D4/3qyYg6H30nxK6m/MA+R01+PuNRXIup2KzsjZeWTE9gN1cy2B01eCC7DxG8brfGnezdogMQ6EX3ZbWUWB+tu8idNeNAYPDHrsab7pYbgcjhYPs0N9/vrjE4V73BBve/sufI7r8/srZaocG1qNieSybQwsOIUXuDrlNtRcG9rix0vceBqvYXoFDmBLjKrDKAr2Uj6iNI0aHU7l0ubWoFYZARZmFtdSxBPC9zcEEE8dw5V2mBla5aR9dLBjuvfcx87XGgNhTI9S/gXPoY/wCYMxUQwf8A+EQIz3sMzAIxOW7QP+gc6kg3RuKqdaDScYxHVXZCLArYh4HFmQtGTpYgH6rWNmNH4bZeUWt6vpu1tcfCpcVsFZMrFmSVe5Kls63sbcnTTWNwVPIb6HuOT3NdShHC3yLMZGkUpx0mCAxKsrNKMQPkodiI+uaMHrgAWDFcmlib8asWx9jdTGqFizC5ZiAC7sxd2IGgu7MbDnQK7RCXgx6qqygoJd2HmDKQVJb8w5UkZGNjfss26uNgbVxHURBYDOtmWORp445MRGhIWRIZFuxaPK3aZbkk7jmNEtdscfBHDRU8ryWRUrjaA7Psf7jVrAY1JoxJHexuLEEMrKzKyup1VlYFSOBHHedY89n2P9xqTGLTwx85JrKK40K33+vdWUWIlrKZsJwyNU7R/Yj+4tSx6VzDrr+pH/4xQ2LbM6xlnSMRzTymM5ZDHCEukTfRZmdbsCCFU2IvcZKGt4GRs0RyzfSGLrEjw/HFOEbf+ZX5ybUbrovV+co3UXNhc18wtvOnlr5a5vcKqOxdqxSJNioIHglwaiQgzyzLLh5GAdLyk5ZbJdSLXKrc2vVqWHGSntNHhFvqEHXzbyCC7ARIfJZPwrLuncPSzqr1LMkhRj9lCNTIXVFG9mIVeO9yQLmlEeLlf8wjzL9fuQnhpLJbMNfoBvaNTbsP0YhVw7I00g/Szv1rjQaqXuEvf6Cr9lM5cJe53njxPtJ86k7UE9itWTfOxR12biX/ADkuQfVg0O/jKwLncO4E3ncN5uzej8cRJRQGPeb6R0sS8rEuw14m1jyqxHD8LcPh9mntqePD248v6eW+3sollm5S3AYcLlBCjtWva3mLn1zqvbbUPJFDa4J62QHjHGwyKeYeXL/hifyo7pE6gYl5IxNHhYIpBA1+reSaaSPrJgDZ441ivlOnf5A0o2TiklhTEph48Oz4kYaRYVywzKUeRXCEnLJG19RwLAnWy1rpnKGtPgjfVLudtosGzQVI5nz3m178t9WzDtoOYqt7LjudeP8AGrRAnEUipYKrmuDU6g0vkj1vR8kenjSPbDuWghVzH8odkaRbZ1RIpJX6vlIwTKDrbMSBcaG463gSp6I5INkj/qsaCNC+H9oOGiB+KmicTs0gkruPDW4/hz0FUjY23YZPlL4WGTDywwviVZp5ZVnjiALR4lJDa7KbBgbqdxFhf0yEhgCNxF7eBsdaddS4PEhPT3qXtK+ImvqLeNr8b/x92ldRQ08eNfHh7zXQh8vXlU7gV90VQYI3046eOnP30fhsIfP1r6vRnV1tTvHr1vrFEB2NgO2Nl9fhp4QQOuikjuRcAujKCedmIPsrzrbGGgxWLixEuLiwskYjSbDyE9fDJCQCmHVR84CRdSvE3AN8ovvSDabplggt8onuE3ERIvfmcXvlQHQfScqutzRmzMAmHiWKLMFQbybsxJuzMeLM1yx4kmrK7XUiKypWvAHsKJsssjp1fXzyThCLMqMEVc4ubOVTMRwL20IIqfafdN/qv9x6LNB7YNlA5h/uP/GlJ5bbGNaUkiqDZ87doSEBtbXOl9bVlWSFmyr2OA+ysoNBVhfT8gGBSxdT9FY/uCh8VCSyPG5jliJaNwAbXFmVlOjIw0IuNykEEXpu0XbY21Kr90H8aW4nQ+2mSzHdEleJLDFsmzJmTInyONRIsphiw7xxzuhDDrmEjMBcAgAEAgXzAWpzs3bSSkxlTHKou8TkZwNRmUjSWMldJF0Ol8p0oeF6zGYCOcKJMwKm6SKSskbaDNHINUOuo3HiCKVKzX7ihVad4D3NfytWIB65cvKq9JtibDLlnRp9QsU0QA6x2NkjmTdA7NZc+sZv9E9kwptaU4g4dcZh3xIuPk/UOIi4BLRLiSxPWAA9ogi4PZ0ygo0yluhcr4x2ZZxFb3/DwNLtsbYSIqgUyzOCUhQjOwF+1qQI4xY3kYhRbidKAw215sYq/JlaBGHbmlXVSLhkgiJtK6tdTI1kBU2zkWprs3Y0cCkIDd2zO7ks8jc5JCLsdeOg4AbqHTjkLW5e3gSDZuIMgxDz9VOAUURBTHHGTco4cXxN9CScouBlC7yq2lLKrpI7nELErIIliVOrDDV4I00ZwtwwOpUnKRuNn29PkQ6XJ0AG++4W9th7aVQ4Qgrm72nv0oO9PjwOXTwa1eRtsjK6K6MrIwzBl1DA7mHPlzvpvqxwHdVRbAPh2M+FUuCbzYcW+cvvkg3BcRuJXQSbjZrGmWB6RtMufDYaeeLhIOriDHS4jWZ1ZyNQbhRcEXuDTIQb3iJttxtIeTre44+vXt8RVP2i74uRVgfq0w8uY4kAN88gYdXADo9szByTlsSgubkFvtN9oFo4utigQ5cQ5BSUvYE4eIHVGAIDycAQFJJzU4bCKkaoihFQAKoFlUDQADgPXiTfo+4uPr28Fc/5deQOkhw0ccv535LhzFJPqezJIZWyoTa4XU66gGjVgxeHt1bDFxgdyUqmIH7MwAjmPG0ioTxc60U11cX3HT4fbTCNqHuyk/UG6Ix9oBs7pPDM/V3aOa1+omUxy+xTpINDqhYeNNVPr3fxoTaOzIp1KTRpInJhex5qfot+sCCOFLPyVicOP+mlEqAaQ4lma3IR4kXkWw0AcSDxAsQWwGZLkflqF2ntRIInlk7qC5tqSbgBVH0mZrKBxJFVXH9KmCPLM0mCiikELKiwyzyYjLnKxsc0SxquU5yLtc92wvvZcvyjEYZ3m6/DlJJsMxjVG66Nlif5QqjKZY1dshUAaubXANN7TUdTFu6LelDnYOAdc084tiJ8pdb3EKLfJAmtsqZmuR3nZjypsZK5tcfh7uXsqM1PLdlEYpI7B1oHa8eeRV5K/wAUfX1zo2E60VjIQI721N7nwAawpkFkVZLDC8KgCKLblA+ArK3B3V8h9lZVGxNqYjjiuGPIL90Ck2OXX3GrBgBfrP2V+6KTbRSx8jb360mwbUxYunjRkUl9Le31pehCPXvqeH169lSNHoRkS4/DmWJkRsj9l1axIEiOsiFhvK50FwNSLikhwca44TLhJVxsheREeaE4QSC2eXOt5CgL5stgxJ0UcLCne9/r27qG2sLYjBvutO0d/CXD4hAD5usfuFPpulDZeSfqKYy9Qx2Ps4QQJDfNlWxYi2Zjd3Yjhd2Y5eF7cKMd9/r489a169fCuJuNLbb3GxilsINo4nNMo4KC1vHdr7SDXOMkGjDwoDpJIY3WRRcDQjjYgHTxuN3hSHH40ygdXNlI32AzajS4O6ptay0WdttJoveztp30Jy+PL3e+3h76TtTYXyiPCA4qHDPhIUgkjnfI0TR754OEocDMGW18q63vlD2ZtqaJgkvbBOj7iN+8DQjyAO/fTPDYhMVFOXAJxd1RiBeOIApCVJ7puWm3i5k46k3UXdvc8/qendmEXPo9igzYmcX6vESoYywILrHDHH1uW2gkZWI3EqAdxFMmxoJsKqEPSR5sPHIIy8jqMy3sokHZkzNc7nVrbzpwpSYdpXLmREH1AiZbchmux/zUq2xZY6ij0o9EnUFfiPA1JG26+nt0pBsfaDyAK1s3GxJt43tVhaPTlbn69nsoU8rJ01oeGSI3v5erUPtPasWHTPK2UXAA1LOxOixqAS7k7lAJ8KW47bzZzBhk66cd4G4ihvxnkF8ps1xGoZ2tuA1qfZmwskgnlkM2ItbrWFggNgVgTuwp4DtN9JjTksbsmlLLxErO08GzhjiMKTh8XiIykAlC4mOcp1YcWAjBdFJaMv2ApJJ1s52FsVkZGKLBFBG0cMAfrGHWMrSSTSbjKxUCwvYZtTc0RtX5zG4WPhEs2JYeIVcPFccLtPIQf+2dKb3p0rXp0ioVLVqOWqJzXTGtKNanKmTYYUbtP82Pb91qGwo1FGbYHYHt+61UQ4I7HudwDsr5D7K3WoO6vkPsrKMULdk738l+6KV7XjsSOe77PwPuppsrvN5L90UJt2LXzv8AZf8AjQy4Dr5K27C5HEW9xP8AQ13G1vbWS7/XH+pqHPbdUcj0IMZRyH8f7b6G2+4ESPfWLEYZ/Z8oijN/8MhPsrcM3OhekylsDiQBr1MjDfvRS4t4jLf2UMXubYsxZYw/C+71x8ax200oZJg/aG5u0PI6j4GpM+lY2EkL8bhM+8aVXtobCV7XUacRod3rjVtcfHf7Nf4Uox7nMsaGNWKPK8kv5uKFMoaRgCC5LMoCgi9ySRbUY165YQ3vduOWVXF7E7IiHexDCJd9wCGaR7X1yxK588tNF6NCOwUkC2gBOg0AtzFtKI2e6GWPELiUxUK2wxZYnhaB52jyu8bd9XZUjzaW/W1tZp4bj8PXOm2UOCUWKr6nuSckV7Y2zCk00QOt0xCknUpLdZAATwnic/8A9R9bRlJsZ3OrlR+rbdy1FQYqdvlUTwqrtBG4xBdxHEkMuRkDykWD9ZGrqtm7JY6ZlNFydJShEbYeTr3GaONGR0lTU50xAsgjGmYuAVzDRrrdjpbSYuPU6G4hsOGjw0bOzhETVnc2AG7tEnjp9gobrZ8ZYpnw2GP0+7iJhp+bB1w0ZH0z84RawTeesNsRnkWbFsJHU5kjX8xCecasLySa/nXF/qhadZvXnesWIcC5OVjywfA7NjgjEcSKiLuUDS53nxY8SdSdSTRI0tauZGFRBh9LQbj5cTQ5yw8YQo2SM2NxchucvVYZf8CdfJ4DtThSAP0fjTqkfRQlsKspFmxLyYg7/wBM7Otyd9o+rXyUU3zeOtFJ7mQXpydE1imuc2vr1wrpa5HSD8Et2FEbZ7nv+61R7JFzf1vP8Kk2z3Pf91qpjwRTe53B3V8h9lZWQd1fIfZWUQAr2Z3m8l+6K3tqK6eI19e/4Vxs3e3kv3RVf6XdLBhXiDkZHcBt3cOjE35XGnnQy4CjyDTLv8fs1/A/Ch5OPrWx93to7FxWJHx+Hu1+NBv69eVSyWC+DNo+tTyASKUOgkVkJHJwUJ+PwoRR6v56V3JiRGpdr5Vsx0JPDQAalibAKN5I4kCp/I94xuS9GsUZMJh2OpaGIk826tA371x7KZyPYb9fXDjVe2TBiYEWHJhmkjVnOGXED5UEZ3kAERTIXVW7vWa2360s2t03Fv8Aplz/APcdHWNeYCkB5GHFQAL/AEtLU+dUovcRC2MlsWrG7UWKMvI4RAbXOlzvCjeWJOgABJsdDupBisfnkMjwEwPC+HkjaQJiJI3YMJEQ6RMpW4EjqzA3sul6Z/zIC4kLM8oBHWPoy3GoiAssI8Et4luBEHSG29Q3jfxv7NeRoVJ1vKQ9Uq5ep/jBZtlDCxWhh69EkmilmlxORXYQP1kUUaINO2AWYgaE2uSAt6zowuHQ6WOo4+B4/wAK8mXbykWsRoQNdPo24abrbwKkw+2wuhcFSRzuuhNwpOpvppxrp9RKb9Q+roIQj6WWTpLhI2TEYeSeOHrpo8THKxPUuREkTQyut8hBTMpIsbqRc3AzY+KTDrhRGZMRBhVxGfExRO0YeZgcqAXdoUsSzqrAEJuO5bhtqxg2JseOumgF9yniL5hwb2USu2I0a6yEHffMdeWh92uu+1OXVPRpa2+5LL/5q16k3n7F9wWPjlQSROskbaBkYMCRrYFTv8N9SF/Lxrzb8pp1plzGKRr/AD0DBWJFtJRbJMNR+cU8d1Gw9PSvZlyzDhJCuVwBv6zDk2PO8bH9kcFZUuGc67Ie5f6l9J0pN0pxJTCTlCc7IY0te/WSkQpa3ENID5gVBhOlcDwtKJVKJ3iL3W5ACle8GJ0CkZiTa1C7ZxUp+TvLhp4MOs8csksvV2AVXMfWLHIzxr1vVEl1AXL2rWooQbeUhVk1FYyWCCAIojSwVAEUDcFQZQByFgBUm/4VwdNPZ691SA8vQpa3D4R0RXS1i1JhoszAevGmpZFSY42bFZB41Ftnue/7rUeq2FuVAbZHY9/3WqpETeWdwd1fIfZWVkHdXyH2VlaYVLH7cXDq7G3dXjb6Arxrb20WxszOxsm4XJNl8/H8addJ9pNNLqSI+rhY+N40NvOq1jcX9FNAPXvpGpylsUaVFbno/RDbnyjD5GPzkFlOtyyfRYnnvB36+YpjIu/160rx/ZG33w+ISWO5tow4OhIzKT7L34EA16/HiVkVXQ3V1DDyIB1HC2unhXWRxubVPfBrNr64XP4fGuMXhmaIhAM6sjqCbAtFJHKqseAYx5b62vfhWE/b6PtqWJ+fh+FSZ0yUi3GqOkWR4TDDaHy4SYkv1pl+SfJ5Ou60g9gyE9WI7k9q+XLpmtW/yY8MS5gCwBZsut2dizBdNVGaw52vpqKdKdfD+o8K7xAzA8QQRbx535624c6LqepldFJ+AOn6eNMsryUPFbLjIzKoHMXNxci9hrwvv5Gp/wAixMLAWtaxO83tcnmLgj2X+kbsdobNNwVuDfXfy3kE6/1pe7MpBCk6XsBuPE2J1GvPxFTqe2569U0Gx9D43W404C9tTr7tx91qhk6EjSzCzEDhuIJB36DKDR+zNqgqNb63tbcbEnjoNfAamjnIIFjpcb/2SBpe972NPUYNZQxzmm84/AmHQJSQMxtvuLcBqCDxuD7ANKLm6AxILMTwJIPhr4fRNvPxo6PFZCtyTobbxxJI8Rpf31uTGM5sDy0sfZc8bcq3TBIB2Wt87C1OiWHBIsW3A9o8wNLH6pJ47tONEQdEcNpmQE2B562AvrfS49ho2JGYjgNx+NgL/wB6a4fDgbtTpqeenPfS3JcJE1k3w2V+XYccE8OK6oHqZkd7As/VDMGPFnyko9te4SBcWIGycD8mxM+IkxcGIjmSVFSKUSSYwyghEMXtubmy2tfLc1eit/Zu56HT7AaFjwqIxZUUMd7BVDHzIFz76po6l1wceTyrum7stXBJsnCtHDEjm7xRRoxve7IioxvvIzA+Jo5W0oaNvdRKtS08vI1rCwSD18KbbJw1hmPHd5UvwUGdgPVtP7e+rAq2FuVVVx8klsvCMFAbZ7nv+61MKX7a7nv+61NEHcHdXyH2VlZB3V8h9lZXHHzptPakT5cyTrZETsvFY5FCXUFCdbai9KHlw3FcVb9uD/bp3N0NkUjOzAuCR2YySFQyGwBJPZHLiOYrv/kKVtQXIspvaLc1gu9hxPwPCpo3QX/jPQn0lr+Pyit9bheMeKt/7kI/+qvS8HiEijCKs2SNpIwc8X0JJEvbq9L2OnjVRxHQFgpd2cKtrn5qwzHKu5uO/wAiDxqyy4XtyoJyoEshA6pSe07Me1e57x+zfWztUlsdX0Vilxn7NDJ8SN+SU2P14jqOH5v1auVxK/Vl/wA8f+36uKXNMY8t36wE5CchVgSDl3EhhcW4HUbxexMeJvYjw+zT8PdU02O7bg8S5DhiP1Jf88f8lERYvS2WT2vH/JQ0DX/p+NEoAfM+vYaRqYekgkfMSMk2ltzRcd1vm/OhnQfUm/zxf7dNkia5tbwvf4/hRC4S5/p/Cty/BulfJVpcEhP5uYHmJIx/9dCOtjuxPHXrYfM6dVzNXgbHva4uD47vxqdujqcqzTNhqxLyyjRYk3t/1A/xwaW8oQfjTbBzrcgrNdUZtWiPd3DuaA3v4edPn6KIbH7P6GocRsjIDpf5tx7xRRjYnujJzi1s2QwStwST/NH/ALdER4hlHdk9rRn/AOFFrhzlFq2Yjpvosi8L5BRiXv3ZLftR/wAtRs7C/ZlN/wBaPw3djwo/qvhyrTc67IOAWLEtbuSD/FH/AC1PHM/BX/zJ/JW0NEdblFh3iPcNdfM8KfF/IqS8BGzJ5M5VVbQHeU5r+rTTrp/qn3r/AAqDo+O0f2fxFPaqg8xyRWLEsCnrZ/qt+7/Co545nFip48V4gjl406tW6MWQRQEKByArKIrK448jh6A4gAZojmGl1xCDnY2KkroQtgdy79bDUvQLEFQFQq3N8QpXfc6LGDvAOnEC969NadQQCQCdw4/29eFbdL8d3geBJqf+LWXf1G/OU/38nkGL6D4pQ1+rAUaky6ADta6btSdeZO83qWTo9K0sxEmHsZZD+fUEdp2IYcDa9weRPCr3tfZQIdzNKoNjlElk3MLWI43JIvrbWhMDsBWcyCacASscokBjuLC1ipvqCx1vmYnjWLpal8jP6n1Gc7fj/soe2dkSJEJOshcLLFfq5g9iXAGgGmvG9AYXHX04jf5cWHPebjhV16W7EEGENpZ5M00GkrhgPnSbghQb9oi5JNgBwrzzEREEEGxGt/HmL0m2MYSURkbp3rXLkseBxd/4f29a05iANuPq3rxql4LHEm30uXBtL6Dn4eVjqRVh2dtEEb+RHuHjv3UhxwGpFkw5+3T27vL20elteNvW7nSfC4j17v60bFixuPH17d3CiRjG2Ha39P40TwHH+JpVFifaD4jTw50YMSeHr+NNixcohQPr379d9CbW3f4WrtZvXo0LtGXS3JW+wUxMXJBQj0HlUbRVtZN3kOfrjUcj3Hr0KS0NRw4oOaSpMTigAeXo/ZrS+WfX9bT2W4nx8OHGsx8nZCI5reJOo5eZ9a1PEnPU0Nh4vb4+PnRqiuzk3TgddH+8f2fxFPKRbCb5w/sn7R/GntXVe08673syt1qt0wUbrKysrjivdHMb1qMzEF81msddAALj6INiQBp5nNTHEvYefo0m6PLkjChVCi5zBSCx4qwtlUggC9yTppuJPkfj69lama9LbceCgdJZY58Vlm60qi2jXrI1TMSwZgGW7P43Om63GDZ20VhxTyxNLldvnU6yN0VndAAyrHcEF73JuN2oY2J6WrCjpJJGrnL2bgEAhpDcg7xoOB3Uv2YIsRn6qNEZgryMBpYzRsQt7E3CkaAXbUjSo5Sl3MFShHt6i1dOTfCL4zwf+QV5/Phbir/01P8A0yf+/B/5BVUMOYeXr2UjrU9SKOk9r+//AAVbE4X+/wDau8NjyujHwze+2f8AiNdbm9OsTgvspVNgt49et9TRtxtIplBPdDfC7U5kcwRx9ae88hTTD7VB+z2+XCqWqsmguPDhuI3bqnTaB5Eak3Gvw/vTfsClgv8AhsaOB36c+P8AUUWuO4309f1+FUODa+ve/DXX+P2c6Ni2ySPVrW86JSSOcclz/KNvCoMZjc1zw6tzVXO1Cee/1vrFxZOfX9DLu14DlRKxZAlDYtf5SAAoV9qX3e3kPM0ihYtbQnTj7uGp8qYwYcnfQ61kLSdNOzbideOt/Zy376Iw2HsPV6yPD66bqKw0RaUjtZIhZgGKlnYBgAw1XIhDciZkBtlIooQlZLAE5xqjlhUMVhUlrVKNnaFsO5e3eimIDbtLOBdTpoWzIdd18wgjmBJFirL3lYWZeVxyNtGFweBNHKqUORULozNbS2w+Fw8uIjVWaJC+Vr2YArcXGoNr68xW+iH/ABVwuNIRj1Ezbkcghv2HsA3kQDWY3CiaGWI/pY3TyzKR+NfN0UjISDvFwfAjQj31TQ01gl6hNPJ9j3rdeQ/8K/8AiO7FcNinzAgCNzvB4K54g3ABO61t1euinE6Z1WVlZXGlcn7LpbTrLZuR7BO72CpnOlZWUK8/vhGV8HivSvpZihjMTEs7qkQUoq2XKTqSCoBvSHEdKsX1UZ+UzXZtT1ja2Fxm111A31lZQP3/AL8FC9n78nqmOxbS7Lwkjm7u2GZjYC5LC5sNB7KBRdfYfwrdZUXVe5FfS+1/cjnG/wAN3xpZiEF7cP71lZUUixC+ZBb30LIN/rhWVlFE3ybgXWjo4hy9WrKyhlyF5D4oFtu50TGgs2n6KT7BWVlHH3ICftYfANBRi7qyspiFsLweov5/C9a2KxysP15G9pdiT7zWVlX9LyyHrPagvGTFVDKbMDoeI38eXhxpntyEPhHlYfORws6ONGVgoOhFtDYXXcRoQRWVlWWcEMORNgcQzQxsT2mRWJsBqVBOg0GteBdKoguOxIAsBK/xYn8aysqTp/cy3qfagjYDaj1xr6e6L4hpMHA7m7NGpJ5m281lZVLIkNKysrKw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data:image/jpeg;base64,/9j/4AAQSkZJRgABAQAAAQABAAD/2wCEAAkGBhQSERUUExQVFRUUGBoYGRgYGBcdGhgYGhkWGBsbFhgaGyYfFxkjGhcYHy8gJScpLC0sFyAxNTAqNSYrLCoBCQoKDgwOGg8PGiwlHyQsKSwsLC0qLCwsLCwsKSwvLCwsLCwsLCksLCwpLCwsLCwsLCwsLCwsLCwsLCwsLCwsLP/AABEIAQMAwgMBIgACEQEDEQH/xAAcAAACAgMBAQAAAAAAAAAAAAAEBQMGAAECBwj/xABKEAACAQIDBAcDBwoEBQQDAAABAgMAEQQSIQUxQVEGEyIyYXHwgZGhFCNCUrGywRUzQ2JyotHS4fGCkqPTBxYkY7NTc8LDNHSD/8QAGQEAAwEBAQAAAAAAAAAAAAAAAgMEAQAF/8QAMBEAAgIBAwMDBAECBwEAAAAAAAECAxESITEEE0EiMlFhcZHwFBWxI1KBocHh8QX/2gAMAwEAAhEDEQA/AB5urzAssid1cwIKWGUXsWUgZjp+qF4Ghylo79crZyxKyWFwozAFXXhozcyyrbWo2xZacK8ShVYOQuZCW35bZrfRYnTfpvC1zPi0yJbrA5GtxG3b6ywDHTsA9onW5ANjlIadr5X7/c9BS+H+/wBiWeAiJx1akG+ZoQLDOVDEFZLNKzKtsygaoAbnNSvHYszS9Th1JduyvaUlVAbsg2Fx3SWOinRQCb1qbFZljgwhZs9zcKU0ubNqTl7BHLKNO0wvVz6LdHVw6XOVnYDMwUAaCwUad0e8k3OtFKXb38isO3Ef9yTon0Ljw4DSZZZT9Ii4UckzE20J13mrlGBoBpS+FqKilubchvqOUnJ5ZVGCSwg9amBoaM7qnioogskHr+tbvXIGnr4VtaMAlFd3tXAqQU1CmdXrBXKn169aV3auBMrgiui9aJrGjUcMKiYVIxqNjQNDEcmq30q6HR4tc3clUdmQWuONjfvre3ZPstVjY1xQJ44GYT5PJsPNLBI+FxLMgAUrJkzZurz9WyAKTmVn0U6WXIeyQab7NJyyKEBurZrC5JSMKrqG1Nuwtibkuov8yWaydLOjaYuEgdmRLlH4q1iPatjYrxGlUHYuJePEZJLLMiurqc+VgVcxnOCb3IRA3BJSulgaqhPWvqTSg4P6FjwuKbO4UnKfnLFkAIvJKQhIBt89ARwZJFJGYEDS2WSGUvZYGYNxDKHnAS4UlgpAsDZiCxJ0ucwsNnCBLxpnFmF2vFLZ13aEr1VzppLpcIKkWIOWWQra6MSdLgoiyLdDlKkGQE20UoLnNcGjPgZiG+rR3Y6k5HNzxOYPY+Y0rK6j2/1YCIZAqAKoD6ADQAZlvaw461ldpQnW/qeeYPEyLpe57Ttn1W5Dm/a0sGBbl82pPesQ9q7QCoihEuyhUspDBbsoPe1u1pONyq33MKmOl92obQAi3Z4tcgfQW67szNwN9bAwJnmMp7iMQnj4nL48t1/OsbUU20Pw5NRT5HvRPo91KZn1kfVj8bDwHrwso0qCK3r1pRCivPnJyeWXRioxwiWJ/Ci0f7bUuwumlHIfX40IQxhap1vQsJolGpqFSJga7BqNffx+317KkFMQpnQFS331GFroj1p/CmC2d3rZNc5fP3CtX4a+vL+FaCdk1yXrXrh+FaZqwJI0aic12WqJmpbY1Gia5vWr1zShmDGqp9NeivylRJH2Zkva+iuCDdH13byD9EsTVrIqN1uK1ScXlHSipLDPN9hY5ZEbrWZDdZFRt4KyS9bbUdWbx3O/9JwFkeR72ys3d7WVQq72UJcjtDNMDe1woh9iDpfsz5LiRiVUNDMSsy7hmYFSddBmS6eZB4kU9gVJCCV0fMSRclg5ftZToUD4ctYC4yI1tCBbF6sNEMk1lMKlwzFiVjkKkmxDy2I4WAaw05VlMcJtBOrTO8atlGZQp7JsLju8DpWV3qD2PNduB7BGlgV3UWzCTPlcK1y0cZG4g/4jvp5snDpDGqJJEbAXPzup5/mt5/Gq9Jgi+Ojym6pFFyuxMafR3n617WGnGrjBHbgPP1xpVzwlEOn1ScjuOcf+pH/qf7dTDFD68f8Aqf7dZGlTpHUbaLMP5I0nH1o/9T/boiPEj6yf6n8ldrH5VPFGNK3b4MefkyPG+Kf6n8lELtDxX9/+SpI1HKi4103UxYFPIOm0x+r+/wDy13+U/L9/+Wigg00qVVHIU2OBTyBDav7P7/8AJWxtXy/f/lo0IOQrrKOQ91HsA0wE7U8vc38tY21PL9/+WjreA91byjl691adhi/8q8rfv/y1n5U8v3/5aYhRWFfAVmx24sO1P2f3/wCWo22n+z+//JTJkHhXJjHoUDwMWRYdo+K/v/yVx+UvFf3/AOSmZjHL4VGYhypbwMWfkAO0RzX9/wDkrg7R8V/1P5KZGIcqhdBQ5Xwbh/Ii22seIgeJymVgQfznv7nr4VU+iuOLL1DTxNJGxBt1g3CWQswMQswJY3v+kffua/uBrcbtd2nP2aVR9pYEw7SWRVIE8cqm2nzqQyZSeZKsPPJeqaZb6Se6LSyW/AlmiQjEZQVUhfmzlBA0uRc23a61lIoNjsyqylbMARdUvYi4v41qn7i8oR9GsNmcyW1aGEezqU32HieVWQJ+HrwFL+j+Hywx+MEB/wBFP4CmtqlteZMopWIkT4hUW7E2uoAALMzNcKqKouzE7gOVT/KWRk66CeASEBGlWMIzHcpZJHyMeAfLc6C50oc4pYZsPNISscbSBmtcRtLGY0lYcFUkqTw63lekOE2VNhoMWuKnSU4uLqoo1nMpmlcgrMLXKKoBbPa9jfgLsq6eE4amKt6icJ6Ui8xR+Wnw86mRfDyqpptzEpo64VzfurLLG2XXtGPq3VBe+97aEcND4elDDv4aXfuikw8pPioEqud2oEdJ7Y52osyR6VNHf1653pB/zjhxfrDLDY69bBOgX9pzHkUebUfg+keFl/N4nDub27MsZN+QGa5NbpZmtDVWqQGqtj+kjC7CTC4eIO0Sy4nrG62RDlcRRxshyKbguWOqk2t2qZbJ2s0hZJFVJYwrHI2aN45AxjlhcgZkbIw1FwVI5Xb22o5FKyLeBwTWlPsqIy6VqScKCzFVUalmYAAeJNgBfnQZyHwT+vWtbzUJhceki5o5EkW9roysL8rqSL+FSiSuydyT5/bWFqgaT8b1nXgeA58BXJnYJ65aoGxqjQsATwJt47rXt4299LcbtBFYSZ76adoZNf2ToTuvXM5DdiBvIrLA1Usb0jYmUiSPDxQBBLO6ySdp9UjhiUgvIQQ2p0DDsm9xEOk7JkZnjxMU2fqpoUeNi6d9JYySUcDW50IvcDeT7LayB3Vq0lvdaGZdbf391IcL06w6kJNPEu6zM6A6g96znJqLdq27eTpWsftzDYp4MOkpaOedEkZUl6t48rsUE2UJ23SNDlbUMw4mlKtt4GOzSmxmmLikcpHLGzjUhZEZhbfdVJNJOl+DPVZrA9WsjD/DBNb4E24anwpFsvacuJkxMU2Hjw8eFilkRo4xE+CeK7IVkA8wQe9qbZbg2vHlpMIrOuRngLOtu6zYdiy24AMSLU+dPakhMbu5F7FZ2amH6mPNmvkW9la18ovbwrK89h2tLGoQg3QBe8foi34VlP2J9R6tho8tgOEUI90SippHCoWY2VQSedrbgOft41mSzHdokW43H5tdxG+h9t4jJELLndmCRodzyN3QbcBq5OlljY30qLGWXJ4RVtr7eMk2Sw6uIqzqxQqzjVEbTXL2XYXK3CXAF6SYsyS3MUaoQ1wypGGzcwygDitwosVY6WsFvWE2OkKKl85GrORq7MczMbc2ufAWHCjYpEQHLyt3j9hawru4o7I5V61lnmuDjxZDZVsUIVgAgZGUC2uh7puGHA6m1zRCyzoR1uoW4OdI2N7nUnKSRpvU8DV42jjMjieMEsgyyIh1lh1PZG8yRm7JzGdb9oW7bFxyICrKysLg3NiDrcX4H1rXO5JZNjU84ZVYekEkWseYAbrA5gSbWvdSlyN6NY8ASDY7C9J1lNsXHE5v2mkRG37w5Ki1xqNDvAOQkGpp8Kq3sDY+62mn2cfsoFMHHpcWK6A66Dle40vw0Hlel/yIPYb2JcjDF7LhlgiilM0UcBkME0MJmRopXz9W6Jfq5UYBR9E243sHOy4Hmyy4WT5PCkMeGgWSNZWeOIntS2dcjFiRYG4C62JtSfZ0HVveNu9oR4XCgXBA7INhpplHIWxNqw4WONpsRiYRir4mOLDJh2EMMpLK0plQlixzPkXcWYAaXq6Fkro6UQWVQolqfktomxy/Qwkw/VeaFj4BXWVb+OfWlG0cXNIZ2kw15MJh1lhw7sksbu8kiPMVT871SKtlsCMzaAspqdNo4rrJIFWFniy5sSxIjZHUOjLAnbZyp1XMqAjvWNgTB0cDMJXnxDTqOzKHCFBxEUSjqkQ8VKve2pNJi9EvUHKLnH0lf2Lt4tFHjcQsULDErAZgoiE8DoS4k3K3Vmzh+BWw3te2Q9K8K+q4nDtflNF4/reBoHH7JmWRMQk0uImiBGSZowGja2ZYikaLBLpo4Ha7rXB7M8eLixK9ZkVt4IljXOjDvJIrAlHXiDyuCRY1tsoyeUdTCUVpYn2z0lRF66WWcRPLJFBFhXVGcQtklmlmvcgv3VVgMpU2NyVA2r0naDqrTtLDPGJIWbszFSWVo3CAF5FYDVBcg7wR1ld4rFYckQiPD4uJ5XkWITZDh3yFpGWSEnLCxAJUgWaQAXuMvDbRIm+dSNFdI4YBFm6pEW7dScyg5y3auRZ7WABWxZZKtQx5+BdcbHZ9PkRy7YxDKDFBIS5JJaN1DDeSCzrZSOOV217y3AqbApj5WKlVj3dvJnII0v3o13X3FuWtyasKvc8BfS/oa66/2o+HFBRq3vv/AG+zzqPvrhIv7D8sSfkMwxGHFiWePFSoVaEJ16YhFexSL6cZiUgg6jKd9walToqmKT5JErww4Rs7/KERppZpkBDNEewiCMC2mpFrDKbnQbV6zFNK3cw4aGMHjI1uvfdw7MIP6snOpZtqiPFxSjuzD5O9rAZrtJA1v2+tj3/pgPOj+RtoyS/xt+5jYgwnRCWAnqxhrcFCHfqeyQFynXhmHZU5DvovEYTJEyzD5ixMou5UIvaLWsHiZbEhlGhUHQAU5h2hegtuSde0OE3rKwkm/wD14ipI0P6SUxR+WflcLi8vkZZHSuCHZeyZMTh4mxc2IkVgJBh5HXIoJzRLLljV5WVMlw7EFgSV3Wa7WS8bX1usntvG4P20ex+NCbUX5s/sv9xq5ybe4OlRjseKTbDRmLWBuSe+RvN9w0FZVpGzr69rXzrKbkzQhri37UmZnWGDCpPN1RtK4yiNI0b9Hcq5ZtDZVFwCTS/AYuKZflUCSxfJ5EhkikmeZQmJIjEkLSG6vmABFtVuNL3DbEwN1geMqHESoRIueOSN0jzRypcXUlQQQbg87kFfjsNLkVYkwsCRyCUQRK4SVwLAzSmzXH0bLZSqk5gNDU61HD5EuuxyyuAjFYjx/vSPGbUt7OP9eG+sxG1A6sRcFdGRtGQ7wHG7xDDQixHIVnFTiRu8pBOoB1bfpprbnaoHW7HhHpxmoRyFzdJGBut/O4A330NtTfl7KAi6QSpfIh6pm035Vka5KggWsxuQvA35096MdFBM4kntbQ9WCLbri4HCw3acqbdK8Bn+bAVUComo7KKz5SxA0AXQndYJfTfT4UV4xjkkt6izPwVePpLKbXjv7eHlYm3uoiPbd7FkZb63OoI3E3467zwvra4qzSjDJtEbMOBiMRdYjKQflLMUv1/Wg3FsxOg3A6gdkHdE+jyTJPDIAyozIsikAlldkzo1uyWEaMQNOyDY3sCs6KCXAFfXTzuV3DY0aFTfj69/DnUs2Mh6hBicKMSmFTLG6ztEwhW9opVCkSKvAjW1tL3uFt7YUmEkt9Ek5Ta2axJOh7r/AAPPjQxu6OhGrK0fEEMVK6+OYrUcJz6eW3BdZXX1Ecvku8JxSySSjqJWlYF4wWjylAEVYZO0rIFAADKpJubi5Fd4vpD2HkkebCQwusT2jieeSdlz5I7l4lRYyrF7HNfTKLXj6N4wSxxuPpIhIGuXMqnW3HW2tSTYP5S+IjSD5VhWZDJaQRFcUilGbDOezJaNURwSBm0BPaFV0SU5f4iIr46IpVskwfSBFWOR8QGw0wfqpphHCyPGcrxTAWQsQSysoF8rAg6Ggw+DxeOiVHjmzrJ1qRyHLiDCqvDFLY5ZBcOwvc2jIPZa1O9k7CZDGTGsEWHV1hhEnWNmkI6yWeTcZCLgBbgB311AobpEM62YscrBgQzBlcHRkYG6MDuI+wmtsshXZqR1cLLYaWVjBbWlxWGxb4iGOJsJGJIZUhMZilDWGHNgMysGK5DwOu8Wg2ljw4eMKHzAhlO636x4C4uDe9wDvAIix+1sRiM6zTyyJDJYZyth2Y2ViqKodwSdTe1hYA3JfdEejGbLJIBY2YKTv4gv9Y7jbdpal9RZG6aUFwOorlRW3PyVDFS4tAivIAjglJTYGQLvDFrWYC5uQMwViBfNQuIfFBA4eazFRG3zqxlmIAYMUCEAtfQi+8V6L0rjQYmPrwDB1sDSFt3VKwvcbsgcoWPBQb6XqNExy4vFNjyx2fkmMmcgwGEh+qEK3Pa7mgF999SL01Uxab2I7OonnBScNsaeOBZFLtEOySjElLG5zqQAu9m3WuwN6jl2jI0TKJM6kD9V0a4ZGK21s4U6fVNjV16GbXMcRM0OKsUjzP1EkiEqli2eLPcEFdePIVXttHCidnwswLMQvUMrKzsxtlVZFVx2sv0fsApNlSzlLcopueMSew52Dt7r0V9xYai+48Rv0swI9lNujEokaTE/+sQI/CCPMEtyzkyS2/7i8hatR9GcMsrYNca6Y2UsrZYh8nEjrcxhrZ1PDODoSbAG4qybBkLRLZMlgUyadgxkxsmmllZCunLlS51SpW/kZG2NzwvBaoWuOFR7T7nsf7jVvDnSs2l3PY//AI2rIvLMmsIpXydfq/E1lcmIcXI8NdPCso9QvI0t2z+xH9xajliuKmPfP7Ef3FqRI9aTcU1PYreL2NE+KwpmFkMyRuddUa4yMRa8bSZFIOgzX8y8PicViJ8Xh8fFlwUccpa8SomHVAeqeB7d6wuLFuPKmm0cLGY260KUynPmF1yAEnMOIsCfZVehw0jYeIzvO4YCQRSSysiAlnjXKx7RRSg7V9VvT6b411tSRPfQ7LE4sB2NNMRGrukFwCckWd7kDeZGCgi53Ibc2p9iei0M4zNLJM3OaRnS2psUTLGoueCgDxoB1VvA8/6jX28DasmwrjuMQfEk8b8b8h7vO80epeX8FkumjNLfcaxYbH6R/Kci2yByYTKI9OyMQV6zlrlLeN9aY4LoxhsOlop5oZBqxw8kliT9aE9ZGb6gBludd51pDDi8SNDJp2dyjgb7yAdSButqL3o1tt9Qi9dME0GUM1idd6oO0/Kyi+m+9UR6lz8Ez6JR3yQ7d+VupiAXFRto3WQPBJYbrOmZL+ORT47hSbAbLE2Kw0E8csBkYRysStpOrWRgElRu+6oiG+Vu1oKf/l2eWwggYDg+JJReBuIwDK28cI/Ok22sIwYyT4h26q8nzfzSpls2ZQpLMw3gs51tpehbSalMLS3FxgcbM2kmLOJhGGgwZw0M0kU0CtHLhjHwmcElgb2YELuOl7W9H6PQquHhCJ1aiNLJr2AVDZd/C+p1udTeqfs5sRi40XGTF1YKzxBEUMwFwszIoaUDsgjQEqb3GlXvBE21qi26Nj9JNVTOCzI3it2lVvasF7/D4/3qyYg6H30nxK6m/MA+R01+PuNRXIup2KzsjZeWTE9gN1cy2B01eCC7DxG8brfGnezdogMQ6EX3ZbWUWB+tu8idNeNAYPDHrsab7pYbgcjhYPs0N9/vrjE4V73BBve/sufI7r8/srZaocG1qNieSybQwsOIUXuDrlNtRcG9rix0vceBqvYXoFDmBLjKrDKAr2Uj6iNI0aHU7l0ubWoFYZARZmFtdSxBPC9zcEEE8dw5V2mBla5aR9dLBjuvfcx87XGgNhTI9S/gXPoY/wCYMxUQwf8A+EQIz3sMzAIxOW7QP+gc6kg3RuKqdaDScYxHVXZCLArYh4HFmQtGTpYgH6rWNmNH4bZeUWt6vpu1tcfCpcVsFZMrFmSVe5Kls63sbcnTTWNwVPIb6HuOT3NdShHC3yLMZGkUpx0mCAxKsrNKMQPkodiI+uaMHrgAWDFcmlib8asWx9jdTGqFizC5ZiAC7sxd2IGgu7MbDnQK7RCXgx6qqygoJd2HmDKQVJb8w5UkZGNjfss26uNgbVxHURBYDOtmWORp445MRGhIWRIZFuxaPK3aZbkk7jmNEtdscfBHDRU8ryWRUrjaA7Psf7jVrAY1JoxJHexuLEEMrKzKyup1VlYFSOBHHedY89n2P9xqTGLTwx85JrKK40K33+vdWUWIlrKZsJwyNU7R/Yj+4tSx6VzDrr+pH/4xQ2LbM6xlnSMRzTymM5ZDHCEukTfRZmdbsCCFU2IvcZKGt4GRs0RyzfSGLrEjw/HFOEbf+ZX5ybUbrovV+co3UXNhc18wtvOnlr5a5vcKqOxdqxSJNioIHglwaiQgzyzLLh5GAdLyk5ZbJdSLXKrc2vVqWHGSntNHhFvqEHXzbyCC7ARIfJZPwrLuncPSzqr1LMkhRj9lCNTIXVFG9mIVeO9yQLmlEeLlf8wjzL9fuQnhpLJbMNfoBvaNTbsP0YhVw7I00g/Szv1rjQaqXuEvf6Cr9lM5cJe53njxPtJ86k7UE9itWTfOxR12biX/ADkuQfVg0O/jKwLncO4E3ncN5uzej8cRJRQGPeb6R0sS8rEuw14m1jyqxHD8LcPh9mntqePD248v6eW+3sollm5S3AYcLlBCjtWva3mLn1zqvbbUPJFDa4J62QHjHGwyKeYeXL/hifyo7pE6gYl5IxNHhYIpBA1+reSaaSPrJgDZ441ivlOnf5A0o2TiklhTEph48Oz4kYaRYVywzKUeRXCEnLJG19RwLAnWy1rpnKGtPgjfVLudtosGzQVI5nz3m178t9WzDtoOYqt7LjudeP8AGrRAnEUipYKrmuDU6g0vkj1vR8kenjSPbDuWghVzH8odkaRbZ1RIpJX6vlIwTKDrbMSBcaG463gSp6I5INkj/qsaCNC+H9oOGiB+KmicTs0gkruPDW4/hz0FUjY23YZPlL4WGTDywwviVZp5ZVnjiALR4lJDa7KbBgbqdxFhf0yEhgCNxF7eBsdaddS4PEhPT3qXtK+ImvqLeNr8b/x92ldRQ08eNfHh7zXQh8vXlU7gV90VQYI3046eOnP30fhsIfP1r6vRnV1tTvHr1vrFEB2NgO2Nl9fhp4QQOuikjuRcAujKCedmIPsrzrbGGgxWLixEuLiwskYjSbDyE9fDJCQCmHVR84CRdSvE3AN8ovvSDabplggt8onuE3ERIvfmcXvlQHQfScqutzRmzMAmHiWKLMFQbybsxJuzMeLM1yx4kmrK7XUiKypWvAHsKJsssjp1fXzyThCLMqMEVc4ubOVTMRwL20IIqfafdN/qv9x6LNB7YNlA5h/uP/GlJ5bbGNaUkiqDZ87doSEBtbXOl9bVlWSFmyr2OA+ysoNBVhfT8gGBSxdT9FY/uCh8VCSyPG5jliJaNwAbXFmVlOjIw0IuNykEEXpu0XbY21Kr90H8aW4nQ+2mSzHdEleJLDFsmzJmTInyONRIsphiw7xxzuhDDrmEjMBcAgAEAgXzAWpzs3bSSkxlTHKou8TkZwNRmUjSWMldJF0Ol8p0oeF6zGYCOcKJMwKm6SKSskbaDNHINUOuo3HiCKVKzX7ihVad4D3NfytWIB65cvKq9JtibDLlnRp9QsU0QA6x2NkjmTdA7NZc+sZv9E9kwptaU4g4dcZh3xIuPk/UOIi4BLRLiSxPWAA9ogi4PZ0ygo0yluhcr4x2ZZxFb3/DwNLtsbYSIqgUyzOCUhQjOwF+1qQI4xY3kYhRbidKAw215sYq/JlaBGHbmlXVSLhkgiJtK6tdTI1kBU2zkWprs3Y0cCkIDd2zO7ks8jc5JCLsdeOg4AbqHTjkLW5e3gSDZuIMgxDz9VOAUURBTHHGTco4cXxN9CScouBlC7yq2lLKrpI7nELErIIliVOrDDV4I00ZwtwwOpUnKRuNn29PkQ6XJ0AG++4W9th7aVQ4Qgrm72nv0oO9PjwOXTwa1eRtsjK6K6MrIwzBl1DA7mHPlzvpvqxwHdVRbAPh2M+FUuCbzYcW+cvvkg3BcRuJXQSbjZrGmWB6RtMufDYaeeLhIOriDHS4jWZ1ZyNQbhRcEXuDTIQb3iJttxtIeTre44+vXt8RVP2i74uRVgfq0w8uY4kAN88gYdXADo9szByTlsSgubkFvtN9oFo4utigQ5cQ5BSUvYE4eIHVGAIDycAQFJJzU4bCKkaoihFQAKoFlUDQADgPXiTfo+4uPr28Fc/5deQOkhw0ccv535LhzFJPqezJIZWyoTa4XU66gGjVgxeHt1bDFxgdyUqmIH7MwAjmPG0ioTxc60U11cX3HT4fbTCNqHuyk/UG6Ix9oBs7pPDM/V3aOa1+omUxy+xTpINDqhYeNNVPr3fxoTaOzIp1KTRpInJhex5qfot+sCCOFLPyVicOP+mlEqAaQ4lma3IR4kXkWw0AcSDxAsQWwGZLkflqF2ntRIInlk7qC5tqSbgBVH0mZrKBxJFVXH9KmCPLM0mCiikELKiwyzyYjLnKxsc0SxquU5yLtc92wvvZcvyjEYZ3m6/DlJJsMxjVG66Nlif5QqjKZY1dshUAaubXANN7TUdTFu6LelDnYOAdc084tiJ8pdb3EKLfJAmtsqZmuR3nZjypsZK5tcfh7uXsqM1PLdlEYpI7B1oHa8eeRV5K/wAUfX1zo2E60VjIQI721N7nwAawpkFkVZLDC8KgCKLblA+ArK3B3V8h9lZVGxNqYjjiuGPIL90Ck2OXX3GrBgBfrP2V+6KTbRSx8jb360mwbUxYunjRkUl9Le31pehCPXvqeH169lSNHoRkS4/DmWJkRsj9l1axIEiOsiFhvK50FwNSLikhwca44TLhJVxsheREeaE4QSC2eXOt5CgL5stgxJ0UcLCne9/r27qG2sLYjBvutO0d/CXD4hAD5usfuFPpulDZeSfqKYy9Qx2Ps4QQJDfNlWxYi2Zjd3Yjhd2Y5eF7cKMd9/r489a169fCuJuNLbb3GxilsINo4nNMo4KC1vHdr7SDXOMkGjDwoDpJIY3WRRcDQjjYgHTxuN3hSHH40ygdXNlI32AzajS4O6ptay0WdttJoveztp30Jy+PL3e+3h76TtTYXyiPCA4qHDPhIUgkjnfI0TR754OEocDMGW18q63vlD2ZtqaJgkvbBOj7iN+8DQjyAO/fTPDYhMVFOXAJxd1RiBeOIApCVJ7puWm3i5k46k3UXdvc8/qendmEXPo9igzYmcX6vESoYywILrHDHH1uW2gkZWI3EqAdxFMmxoJsKqEPSR5sPHIIy8jqMy3sokHZkzNc7nVrbzpwpSYdpXLmREH1AiZbchmux/zUq2xZY6ij0o9EnUFfiPA1JG26+nt0pBsfaDyAK1s3GxJt43tVhaPTlbn69nsoU8rJ01oeGSI3v5erUPtPasWHTPK2UXAA1LOxOixqAS7k7lAJ8KW47bzZzBhk66cd4G4ihvxnkF8ps1xGoZ2tuA1qfZmwskgnlkM2ItbrWFggNgVgTuwp4DtN9JjTksbsmlLLxErO08GzhjiMKTh8XiIykAlC4mOcp1YcWAjBdFJaMv2ApJJ1s52FsVkZGKLBFBG0cMAfrGHWMrSSTSbjKxUCwvYZtTc0RtX5zG4WPhEs2JYeIVcPFccLtPIQf+2dKb3p0rXp0ioVLVqOWqJzXTGtKNanKmTYYUbtP82Pb91qGwo1FGbYHYHt+61UQ4I7HudwDsr5D7K3WoO6vkPsrKMULdk738l+6KV7XjsSOe77PwPuppsrvN5L90UJt2LXzv8AZf8AjQy4Dr5K27C5HEW9xP8AQ13G1vbWS7/XH+pqHPbdUcj0IMZRyH8f7b6G2+4ESPfWLEYZ/Z8oijN/8MhPsrcM3OhekylsDiQBr1MjDfvRS4t4jLf2UMXubYsxZYw/C+71x8ax200oZJg/aG5u0PI6j4GpM+lY2EkL8bhM+8aVXtobCV7XUacRod3rjVtcfHf7Nf4Uox7nMsaGNWKPK8kv5uKFMoaRgCC5LMoCgi9ySRbUY165YQ3vduOWVXF7E7IiHexDCJd9wCGaR7X1yxK588tNF6NCOwUkC2gBOg0AtzFtKI2e6GWPELiUxUK2wxZYnhaB52jyu8bd9XZUjzaW/W1tZp4bj8PXOm2UOCUWKr6nuSckV7Y2zCk00QOt0xCknUpLdZAATwnic/8A9R9bRlJsZ3OrlR+rbdy1FQYqdvlUTwqrtBG4xBdxHEkMuRkDykWD9ZGrqtm7JY6ZlNFydJShEbYeTr3GaONGR0lTU50xAsgjGmYuAVzDRrrdjpbSYuPU6G4hsOGjw0bOzhETVnc2AG7tEnjp9gobrZ8ZYpnw2GP0+7iJhp+bB1w0ZH0z84RawTeesNsRnkWbFsJHU5kjX8xCecasLySa/nXF/qhadZvXnesWIcC5OVjywfA7NjgjEcSKiLuUDS53nxY8SdSdSTRI0tauZGFRBh9LQbj5cTQ5yw8YQo2SM2NxchucvVYZf8CdfJ4DtThSAP0fjTqkfRQlsKspFmxLyYg7/wBM7Otyd9o+rXyUU3zeOtFJ7mQXpydE1imuc2vr1wrpa5HSD8Et2FEbZ7nv+61R7JFzf1vP8Kk2z3Pf91qpjwRTe53B3V8h9lZWQd1fIfZWUQAr2Z3m8l+6K3tqK6eI19e/4Vxs3e3kv3RVf6XdLBhXiDkZHcBt3cOjE35XGnnQy4CjyDTLv8fs1/A/Ch5OPrWx93to7FxWJHx+Hu1+NBv69eVSyWC+DNo+tTyASKUOgkVkJHJwUJ+PwoRR6v56V3JiRGpdr5Vsx0JPDQAalibAKN5I4kCp/I94xuS9GsUZMJh2OpaGIk826tA371x7KZyPYb9fXDjVe2TBiYEWHJhmkjVnOGXED5UEZ3kAERTIXVW7vWa2360s2t03Fv8Aplz/APcdHWNeYCkB5GHFQAL/AEtLU+dUovcRC2MlsWrG7UWKMvI4RAbXOlzvCjeWJOgABJsdDupBisfnkMjwEwPC+HkjaQJiJI3YMJEQ6RMpW4EjqzA3sul6Z/zIC4kLM8oBHWPoy3GoiAssI8Et4luBEHSG29Q3jfxv7NeRoVJ1vKQ9Uq5ep/jBZtlDCxWhh69EkmilmlxORXYQP1kUUaINO2AWYgaE2uSAt6zowuHQ6WOo4+B4/wAK8mXbykWsRoQNdPo24abrbwKkw+2wuhcFSRzuuhNwpOpvppxrp9RKb9Q+roIQj6WWTpLhI2TEYeSeOHrpo8THKxPUuREkTQyut8hBTMpIsbqRc3AzY+KTDrhRGZMRBhVxGfExRO0YeZgcqAXdoUsSzqrAEJuO5bhtqxg2JseOumgF9yniL5hwb2USu2I0a6yEHffMdeWh92uu+1OXVPRpa2+5LL/5q16k3n7F9wWPjlQSROskbaBkYMCRrYFTv8N9SF/Lxrzb8pp1plzGKRr/AD0DBWJFtJRbJMNR+cU8d1Gw9PSvZlyzDhJCuVwBv6zDk2PO8bH9kcFZUuGc67Ie5f6l9J0pN0pxJTCTlCc7IY0te/WSkQpa3ENID5gVBhOlcDwtKJVKJ3iL3W5ACle8GJ0CkZiTa1C7ZxUp+TvLhp4MOs8csksvV2AVXMfWLHIzxr1vVEl1AXL2rWooQbeUhVk1FYyWCCAIojSwVAEUDcFQZQByFgBUm/4VwdNPZ691SA8vQpa3D4R0RXS1i1JhoszAevGmpZFSY42bFZB41Ftnue/7rUeq2FuVAbZHY9/3WqpETeWdwd1fIfZWVkHdXyH2VlaYVLH7cXDq7G3dXjb6Arxrb20WxszOxsm4XJNl8/H8addJ9pNNLqSI+rhY+N40NvOq1jcX9FNAPXvpGpylsUaVFbno/RDbnyjD5GPzkFlOtyyfRYnnvB36+YpjIu/160rx/ZG33w+ISWO5tow4OhIzKT7L34EA16/HiVkVXQ3V1DDyIB1HC2unhXWRxubVPfBrNr64XP4fGuMXhmaIhAM6sjqCbAtFJHKqseAYx5b62vfhWE/b6PtqWJ+fh+FSZ0yUi3GqOkWR4TDDaHy4SYkv1pl+SfJ5Ou60g9gyE9WI7k9q+XLpmtW/yY8MS5gCwBZsut2dizBdNVGaw52vpqKdKdfD+o8K7xAzA8QQRbx535624c6LqepldFJ+AOn6eNMsryUPFbLjIzKoHMXNxci9hrwvv5Gp/wAixMLAWtaxO83tcnmLgj2X+kbsdobNNwVuDfXfy3kE6/1pe7MpBCk6XsBuPE2J1GvPxFTqe2569U0Gx9D43W404C9tTr7tx91qhk6EjSzCzEDhuIJB36DKDR+zNqgqNb63tbcbEnjoNfAamjnIIFjpcb/2SBpe972NPUYNZQxzmm84/AmHQJSQMxtvuLcBqCDxuD7ANKLm6AxILMTwJIPhr4fRNvPxo6PFZCtyTobbxxJI8Rpf31uTGM5sDy0sfZc8bcq3TBIB2Wt87C1OiWHBIsW3A9o8wNLH6pJ47tONEQdEcNpmQE2B562AvrfS49ho2JGYjgNx+NgL/wB6a4fDgbtTpqeenPfS3JcJE1k3w2V+XYccE8OK6oHqZkd7As/VDMGPFnyko9te4SBcWIGycD8mxM+IkxcGIjmSVFSKUSSYwyghEMXtubmy2tfLc1eit/Zu56HT7AaFjwqIxZUUMd7BVDHzIFz76po6l1wceTyrum7stXBJsnCtHDEjm7xRRoxve7IioxvvIzA+Jo5W0oaNvdRKtS08vI1rCwSD18KbbJw1hmPHd5UvwUGdgPVtP7e+rAq2FuVVVx8klsvCMFAbZ7nv+61MKX7a7nv+61NEHcHdXyH2VlZB3V8h9lZXHHzptPakT5cyTrZETsvFY5FCXUFCdbai9KHlw3FcVb9uD/bp3N0NkUjOzAuCR2YySFQyGwBJPZHLiOYrv/kKVtQXIspvaLc1gu9hxPwPCpo3QX/jPQn0lr+Pyit9bheMeKt/7kI/+qvS8HiEijCKs2SNpIwc8X0JJEvbq9L2OnjVRxHQFgpd2cKtrn5qwzHKu5uO/wAiDxqyy4XtyoJyoEshA6pSe07Me1e57x+zfWztUlsdX0Vilxn7NDJ8SN+SU2P14jqOH5v1auVxK/Vl/wA8f+36uKXNMY8t36wE5CchVgSDl3EhhcW4HUbxexMeJvYjw+zT8PdU02O7bg8S5DhiP1Jf88f8lERYvS2WT2vH/JQ0DX/p+NEoAfM+vYaRqYekgkfMSMk2ltzRcd1vm/OhnQfUm/zxf7dNkia5tbwvf4/hRC4S5/p/Cty/BulfJVpcEhP5uYHmJIx/9dCOtjuxPHXrYfM6dVzNXgbHva4uD47vxqdujqcqzTNhqxLyyjRYk3t/1A/xwaW8oQfjTbBzrcgrNdUZtWiPd3DuaA3v4edPn6KIbH7P6GocRsjIDpf5tx7xRRjYnujJzi1s2QwStwST/NH/ALdER4hlHdk9rRn/AOFFrhzlFq2Yjpvosi8L5BRiXv3ZLftR/wAtRs7C/ZlN/wBaPw3djwo/qvhyrTc67IOAWLEtbuSD/FH/AC1PHM/BX/zJ/JW0NEdblFh3iPcNdfM8KfF/IqS8BGzJ5M5VVbQHeU5r+rTTrp/qn3r/AAqDo+O0f2fxFPaqg8xyRWLEsCnrZ/qt+7/Co545nFip48V4gjl406tW6MWQRQEKByArKIrK448jh6A4gAZojmGl1xCDnY2KkroQtgdy79bDUvQLEFQFQq3N8QpXfc6LGDvAOnEC969NadQQCQCdw4/29eFbdL8d3geBJqf+LWXf1G/OU/38nkGL6D4pQ1+rAUaky6ADta6btSdeZO83qWTo9K0sxEmHsZZD+fUEdp2IYcDa9weRPCr3tfZQIdzNKoNjlElk3MLWI43JIvrbWhMDsBWcyCacASscokBjuLC1ipvqCx1vmYnjWLpal8jP6n1Gc7fj/soe2dkSJEJOshcLLFfq5g9iXAGgGmvG9AYXHX04jf5cWHPebjhV16W7EEGENpZ5M00GkrhgPnSbghQb9oi5JNgBwrzzEREEEGxGt/HmL0m2MYSURkbp3rXLkseBxd/4f29a05iANuPq3rxql4LHEm30uXBtL6Dn4eVjqRVh2dtEEb+RHuHjv3UhxwGpFkw5+3T27vL20elteNvW7nSfC4j17v60bFixuPH17d3CiRjG2Ha39P40TwHH+JpVFifaD4jTw50YMSeHr+NNixcohQPr379d9CbW3f4WrtZvXo0LtGXS3JW+wUxMXJBQj0HlUbRVtZN3kOfrjUcj3Hr0KS0NRw4oOaSpMTigAeXo/ZrS+WfX9bT2W4nx8OHGsx8nZCI5reJOo5eZ9a1PEnPU0Nh4vb4+PnRqiuzk3TgddH+8f2fxFPKRbCb5w/sn7R/GntXVe08673syt1qt0wUbrKysrjivdHMb1qMzEF81msddAALj6INiQBp5nNTHEvYefo0m6PLkjChVCi5zBSCx4qwtlUggC9yTppuJPkfj69lama9LbceCgdJZY58Vlm60qi2jXrI1TMSwZgGW7P43Om63GDZ20VhxTyxNLldvnU6yN0VndAAyrHcEF73JuN2oY2J6WrCjpJJGrnL2bgEAhpDcg7xoOB3Uv2YIsRn6qNEZgryMBpYzRsQt7E3CkaAXbUjSo5Sl3MFShHt6i1dOTfCL4zwf+QV5/Phbir/01P8A0yf+/B/5BVUMOYeXr2UjrU9SKOk9r+//AAVbE4X+/wDau8NjyujHwze+2f8AiNdbm9OsTgvspVNgt49et9TRtxtIplBPdDfC7U5kcwRx9ae88hTTD7VB+z2+XCqWqsmguPDhuI3bqnTaB5Eak3Gvw/vTfsClgv8AhsaOB36c+P8AUUWuO4309f1+FUODa+ve/DXX+P2c6Ni2ySPVrW86JSSOcclz/KNvCoMZjc1zw6tzVXO1Cee/1vrFxZOfX9DLu14DlRKxZAlDYtf5SAAoV9qX3e3kPM0ihYtbQnTj7uGp8qYwYcnfQ61kLSdNOzbideOt/Zy376Iw2HsPV6yPD66bqKw0RaUjtZIhZgGKlnYBgAw1XIhDciZkBtlIooQlZLAE5xqjlhUMVhUlrVKNnaFsO5e3eimIDbtLOBdTpoWzIdd18wgjmBJFirL3lYWZeVxyNtGFweBNHKqUORULozNbS2w+Fw8uIjVWaJC+Vr2YArcXGoNr68xW+iH/ABVwuNIRj1Ezbkcghv2HsA3kQDWY3CiaGWI/pY3TyzKR+NfN0UjISDvFwfAjQj31TQ01gl6hNPJ9j3rdeQ/8K/8AiO7FcNinzAgCNzvB4K54g3ABO61t1euinE6Z1WVlZXGlcn7LpbTrLZuR7BO72CpnOlZWUK8/vhGV8HivSvpZihjMTEs7qkQUoq2XKTqSCoBvSHEdKsX1UZ+UzXZtT1ja2Fxm111A31lZQP3/AL8FC9n78nqmOxbS7Lwkjm7u2GZjYC5LC5sNB7KBRdfYfwrdZUXVe5FfS+1/cjnG/wAN3xpZiEF7cP71lZUUixC+ZBb30LIN/rhWVlFE3ybgXWjo4hy9WrKyhlyF5D4oFtu50TGgs2n6KT7BWVlHH3ICftYfANBRi7qyspiFsLweov5/C9a2KxysP15G9pdiT7zWVlX9LyyHrPagvGTFVDKbMDoeI38eXhxpntyEPhHlYfORws6ONGVgoOhFtDYXXcRoQRWVlWWcEMORNgcQzQxsT2mRWJsBqVBOg0GteBdKoguOxIAsBK/xYn8aysqTp/cy3qfagjYDaj1xr6e6L4hpMHA7m7NGpJ5m281lZVLIkNKysrKw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Biometrics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Lets come up with a definition</a:t>
            </a:r>
            <a:r>
              <a:rPr lang="en-GB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Biometrics (or </a:t>
            </a:r>
            <a:r>
              <a:rPr lang="en-GB" b="1" dirty="0" smtClean="0"/>
              <a:t>biometric </a:t>
            </a:r>
            <a:r>
              <a:rPr lang="en-GB" b="1" dirty="0" smtClean="0"/>
              <a:t>authentication</a:t>
            </a:r>
            <a:r>
              <a:rPr lang="en-GB" dirty="0" smtClean="0"/>
              <a:t>)refers </a:t>
            </a:r>
            <a:r>
              <a:rPr lang="en-GB" dirty="0" smtClean="0"/>
              <a:t>to the identification of humans by their characteristics or traits.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Handy things everyday...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your tech use any of these biometrics methods?</a:t>
            </a:r>
            <a:endParaRPr lang="en-GB" dirty="0"/>
          </a:p>
        </p:txBody>
      </p:sp>
      <p:pic>
        <p:nvPicPr>
          <p:cNvPr id="33794" name="Picture 2" descr="http://www.alsagercomputers.co.uk/image/data/info/windows-8-lapt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3158006" cy="2808312"/>
          </a:xfrm>
          <a:prstGeom prst="rect">
            <a:avLst/>
          </a:prstGeom>
          <a:noFill/>
        </p:spPr>
      </p:pic>
      <p:pic>
        <p:nvPicPr>
          <p:cNvPr id="33796" name="Picture 4" descr="https://encrypted-tbn0.gstatic.com/images?q=tbn:ANd9GcQAXryafYTn_Xlt20JQCnJlHZprMAL9fO2XqK8xhKdgGxHcqUCY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429000"/>
            <a:ext cx="1695450" cy="2695576"/>
          </a:xfrm>
          <a:prstGeom prst="rect">
            <a:avLst/>
          </a:prstGeom>
          <a:noFill/>
        </p:spPr>
      </p:pic>
      <p:pic>
        <p:nvPicPr>
          <p:cNvPr id="33798" name="Picture 6" descr="https://encrypted-tbn3.gstatic.com/images?q=tbn:ANd9GcQmFEn_YafrpWL96CmlVyyrC9XMiVZW6QaJWp-4yBQyUDC8H7xigg"/>
          <p:cNvPicPr>
            <a:picLocks noChangeAspect="1" noChangeArrowheads="1"/>
          </p:cNvPicPr>
          <p:nvPr/>
        </p:nvPicPr>
        <p:blipFill>
          <a:blip r:embed="rId5" cstate="print"/>
          <a:srcRect r="5264"/>
          <a:stretch>
            <a:fillRect/>
          </a:stretch>
        </p:blipFill>
        <p:spPr bwMode="auto">
          <a:xfrm>
            <a:off x="5111551" y="3429000"/>
            <a:ext cx="4032449" cy="3024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Handy things everyday...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your tech use biometrics?</a:t>
            </a:r>
            <a:endParaRPr lang="en-GB" dirty="0"/>
          </a:p>
        </p:txBody>
      </p:sp>
      <p:pic>
        <p:nvPicPr>
          <p:cNvPr id="25602" name="Picture 2" descr="http://img.wonderhowto.com/img/58/84/63482454539710/0/flawed-laptop-fingerprint-readers-make-your-windows-password-vulnerable-hackers.w6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3168353" cy="1903918"/>
          </a:xfrm>
          <a:prstGeom prst="rect">
            <a:avLst/>
          </a:prstGeom>
          <a:noFill/>
        </p:spPr>
      </p:pic>
      <p:pic>
        <p:nvPicPr>
          <p:cNvPr id="8194" name="Picture 2" descr="http://cdn1.appleinsider.com/touchid-scan-fingerprint2-20130910.jpg"/>
          <p:cNvPicPr>
            <a:picLocks noChangeAspect="1" noChangeArrowheads="1"/>
          </p:cNvPicPr>
          <p:nvPr/>
        </p:nvPicPr>
        <p:blipFill>
          <a:blip r:embed="rId4" cstate="print"/>
          <a:srcRect l="14891" r="22110"/>
          <a:stretch>
            <a:fillRect/>
          </a:stretch>
        </p:blipFill>
        <p:spPr bwMode="auto">
          <a:xfrm>
            <a:off x="3059832" y="3573016"/>
            <a:ext cx="3099901" cy="2952328"/>
          </a:xfrm>
          <a:prstGeom prst="rect">
            <a:avLst/>
          </a:prstGeom>
          <a:noFill/>
        </p:spPr>
      </p:pic>
      <p:pic>
        <p:nvPicPr>
          <p:cNvPr id="25604" name="Picture 4" descr="http://blog.laptopmag.com/wpress/wp-content/uploads/2011/11/ics-facial-recognit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420888"/>
            <a:ext cx="2438400" cy="381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10377" y="4725144"/>
            <a:ext cx="21700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Logging on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Without </a:t>
            </a:r>
          </a:p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Passwords?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0067" y="2564904"/>
            <a:ext cx="11336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Face?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02284" y="1556792"/>
            <a:ext cx="1298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Voice?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506</Words>
  <Application>Microsoft Office PowerPoint</Application>
  <PresentationFormat>On-screen Show (4:3)</PresentationFormat>
  <Paragraphs>110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Look no hands!</vt:lpstr>
      <vt:lpstr>Guess!</vt:lpstr>
      <vt:lpstr>Lesson outcomes</vt:lpstr>
      <vt:lpstr>What have these got in common?</vt:lpstr>
      <vt:lpstr>Funny but...</vt:lpstr>
      <vt:lpstr>In practice – Do you know its being used?</vt:lpstr>
      <vt:lpstr>Biometrics</vt:lpstr>
      <vt:lpstr>Handy things everyday...</vt:lpstr>
      <vt:lpstr>Handy things everyday...</vt:lpstr>
      <vt:lpstr>Super Quick questions (copy the question)</vt:lpstr>
      <vt:lpstr>Question:</vt:lpstr>
      <vt:lpstr>Quick brainstorm:</vt:lpstr>
      <vt:lpstr>Contactless Payment</vt:lpstr>
      <vt:lpstr>NFC or Near field communication</vt:lpstr>
      <vt:lpstr>Question: literacy task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no hands!</dc:title>
  <dc:creator>mhadley</dc:creator>
  <cp:lastModifiedBy>mhadley</cp:lastModifiedBy>
  <cp:revision>7</cp:revision>
  <dcterms:created xsi:type="dcterms:W3CDTF">2014-02-04T20:26:06Z</dcterms:created>
  <dcterms:modified xsi:type="dcterms:W3CDTF">2014-03-10T15:35:49Z</dcterms:modified>
</cp:coreProperties>
</file>