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5" r:id="rId4"/>
    <p:sldId id="258" r:id="rId5"/>
    <p:sldId id="261" r:id="rId6"/>
    <p:sldId id="270" r:id="rId7"/>
    <p:sldId id="271" r:id="rId8"/>
    <p:sldId id="267" r:id="rId9"/>
    <p:sldId id="269" r:id="rId10"/>
    <p:sldId id="259" r:id="rId11"/>
    <p:sldId id="264" r:id="rId12"/>
    <p:sldId id="263" r:id="rId13"/>
    <p:sldId id="266" r:id="rId14"/>
    <p:sldId id="27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441" autoAdjust="0"/>
  </p:normalViewPr>
  <p:slideViewPr>
    <p:cSldViewPr>
      <p:cViewPr>
        <p:scale>
          <a:sx n="50" d="100"/>
          <a:sy n="50" d="100"/>
        </p:scale>
        <p:origin x="-1740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A7E91-8B59-45BE-ACB8-75A87AC402C0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1C624-A757-439D-8240-47EBB62947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</a:t>
            </a:r>
            <a:r>
              <a:rPr lang="en-GB" baseline="0" dirty="0" smtClean="0"/>
              <a:t> is my favourite painting – what do you think?</a:t>
            </a:r>
          </a:p>
          <a:p>
            <a:r>
              <a:rPr lang="en-GB" baseline="0" dirty="0" smtClean="0"/>
              <a:t>How would a computer think about this?</a:t>
            </a:r>
          </a:p>
          <a:p>
            <a:r>
              <a:rPr lang="en-GB" baseline="0" dirty="0" smtClean="0"/>
              <a:t>How, why?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Boolean...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a tiny</a:t>
            </a:r>
            <a:r>
              <a:rPr lang="en-GB" baseline="0" dirty="0" smtClean="0"/>
              <a:t> fraction of the processes involved with our brains computing the complexities of eating and drinking. We may do all these things in a split second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a tiny</a:t>
            </a:r>
            <a:r>
              <a:rPr lang="en-GB" baseline="0" dirty="0" smtClean="0"/>
              <a:t> fraction of the processes involved with our brains computing the complexities of eating and drinking. We may do all these things in a </a:t>
            </a:r>
            <a:r>
              <a:rPr lang="en-GB" baseline="0" smtClean="0"/>
              <a:t>split second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we know</a:t>
            </a:r>
            <a:r>
              <a:rPr lang="en-GB" baseline="0" dirty="0" smtClean="0"/>
              <a:t> what a ROM chip 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Testing the spell</a:t>
            </a:r>
          </a:p>
          <a:p>
            <a:endParaRPr lang="en-GB" dirty="0" smtClean="0"/>
          </a:p>
          <a:p>
            <a:r>
              <a:rPr lang="en-GB" dirty="0" smtClean="0"/>
              <a:t>Debugging + refining</a:t>
            </a:r>
            <a:r>
              <a:rPr lang="en-GB" baseline="0" dirty="0" smtClean="0"/>
              <a:t> and improving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1C624-A757-439D-8240-47EBB629472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C555-9539-4188-9394-CD09397BB24B}" type="datetimeFigureOut">
              <a:rPr lang="en-US" smtClean="0"/>
              <a:pPr/>
              <a:t>9/3/2013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9B04-BD51-4314-B3E4-B9BD57DF33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Science </a:t>
            </a:r>
            <a:r>
              <a:rPr lang="en-GB" dirty="0" err="1" smtClean="0"/>
              <a:t>vs</a:t>
            </a:r>
            <a:r>
              <a:rPr lang="en-GB" dirty="0" smtClean="0"/>
              <a:t> ICT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What’s the difference?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So; ICT </a:t>
            </a:r>
            <a:r>
              <a:rPr lang="en-GB" dirty="0" err="1" smtClean="0"/>
              <a:t>vs</a:t>
            </a:r>
            <a:r>
              <a:rPr lang="en-GB" dirty="0" smtClean="0"/>
              <a:t> Computer Science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1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14882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Computer science has a lot to do with Harry Potter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Hogwarts is actually a school of </a:t>
            </a:r>
            <a:r>
              <a:rPr lang="en-GB" strike="sngStrike" dirty="0" smtClean="0"/>
              <a:t>computer</a:t>
            </a:r>
            <a:r>
              <a:rPr lang="en-GB" dirty="0" smtClean="0"/>
              <a:t> spell science.</a:t>
            </a:r>
          </a:p>
          <a:p>
            <a:endParaRPr lang="en-GB" dirty="0"/>
          </a:p>
          <a:p>
            <a:r>
              <a:rPr lang="en-GB" sz="2400" dirty="0" smtClean="0"/>
              <a:t>Harry casts a spell (to fix his glasses for instance)</a:t>
            </a:r>
          </a:p>
          <a:p>
            <a:r>
              <a:rPr lang="en-GB" sz="2400" dirty="0" smtClean="0"/>
              <a:t>How does the spell:</a:t>
            </a:r>
          </a:p>
          <a:p>
            <a:pPr marL="457200" indent="-457200">
              <a:buAutoNum type="arabicParenBoth"/>
            </a:pPr>
            <a:r>
              <a:rPr lang="en-GB" sz="2400" dirty="0" smtClean="0"/>
              <a:t>Know where the spell should go? (should it be aimed accurately from the wand?)</a:t>
            </a:r>
          </a:p>
          <a:p>
            <a:pPr marL="457200" indent="-457200">
              <a:buAutoNum type="arabicParenBoth"/>
            </a:pPr>
            <a:r>
              <a:rPr lang="en-GB" sz="2400" dirty="0" smtClean="0"/>
              <a:t>Know where to fix it? (How does it analyse what is broken about an object?)</a:t>
            </a:r>
          </a:p>
          <a:p>
            <a:pPr marL="457200" indent="-457200">
              <a:buAutoNum type="arabicParenBoth"/>
            </a:pPr>
            <a:r>
              <a:rPr lang="en-GB" sz="2400" dirty="0" smtClean="0"/>
              <a:t>Know the structural composition and materials of the object in order come up with the ideal fix</a:t>
            </a:r>
          </a:p>
          <a:p>
            <a:pPr marL="457200" indent="-457200">
              <a:buAutoNum type="arabicParenBoth"/>
            </a:pPr>
            <a:r>
              <a:rPr lang="en-GB" sz="2400" dirty="0" smtClean="0"/>
              <a:t>Know what the glasses originally looked like.</a:t>
            </a:r>
          </a:p>
          <a:p>
            <a:pPr marL="457200" indent="-457200">
              <a:buAutoNum type="arabicParenBoth"/>
            </a:pPr>
            <a:r>
              <a:rPr lang="en-GB" sz="2400" dirty="0" smtClean="0"/>
              <a:t>Know not to fix other things in the area (if spell spills over into other things?)</a:t>
            </a:r>
          </a:p>
          <a:p>
            <a:pPr marL="457200" indent="-457200">
              <a:buAutoNum type="arabicParenBoth"/>
            </a:pPr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Computer science has a lot to do with Harry Potter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create a spell / algorithm: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Lets design a spell that stops people writing graffiti on walls. We want their arm to break if it happens.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Computer science has a lot to do with Harry Potter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create a spell: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Computer science has a lot to do with Harry Potter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What’s the next step – 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Then what?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 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would design and print a poster that communicates the fact that graffiti is illegal.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With computer science – problem solving and creating a solution.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Is this a good painting?</a:t>
            </a:r>
            <a:endParaRPr lang="en-GB" dirty="0"/>
          </a:p>
        </p:txBody>
      </p:sp>
      <p:pic>
        <p:nvPicPr>
          <p:cNvPr id="17410" name="Picture 2" descr="https://sphotos-a.xx.fbcdn.net/hphotos-prn1/p480x480/936707_503100826412060_1365820859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357298"/>
            <a:ext cx="7286676" cy="5061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From last lesson: What kind of decisions do computers make?</a:t>
            </a:r>
            <a:endParaRPr lang="en-GB" dirty="0"/>
          </a:p>
        </p:txBody>
      </p:sp>
      <p:pic>
        <p:nvPicPr>
          <p:cNvPr id="17410" name="Picture 2" descr="https://sphotos-a.xx.fbcdn.net/hphotos-prn1/p480x480/936707_503100826412060_1365820859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357298"/>
            <a:ext cx="7286676" cy="5061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Will </a:t>
            </a:r>
            <a:r>
              <a:rPr lang="en-GB" dirty="0" smtClean="0"/>
              <a:t>understand the process of problem solving and the “Algorithm”</a:t>
            </a:r>
          </a:p>
          <a:p>
            <a:r>
              <a:rPr lang="en-GB" dirty="0" smtClean="0"/>
              <a:t>Some of you will create algorithms that could be used to </a:t>
            </a:r>
            <a:r>
              <a:rPr lang="en-GB" smtClean="0"/>
              <a:t>solve </a:t>
            </a:r>
            <a:r>
              <a:rPr lang="en-GB" smtClean="0"/>
              <a:t>problems.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All will understand the difference between ICT and Computing.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Computer science has a lot to do with psychology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 computer is built like a human brain:</a:t>
            </a:r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We go through a certain set of processes in order to complete a task.</a:t>
            </a:r>
          </a:p>
          <a:p>
            <a:pPr>
              <a:buFontTx/>
              <a:buChar char="-"/>
            </a:pPr>
            <a:r>
              <a:rPr lang="en-GB" dirty="0" smtClean="0"/>
              <a:t>Its good practice to break down the thought process in order to program a computer to do a job.</a:t>
            </a:r>
          </a:p>
          <a:p>
            <a:pPr>
              <a:buFontTx/>
              <a:buChar char="-"/>
            </a:pPr>
            <a:r>
              <a:rPr lang="en-GB" dirty="0" smtClean="0"/>
              <a:t>Tiny little decisions, questions</a:t>
            </a:r>
            <a:r>
              <a:rPr lang="en-GB" dirty="0" smtClean="0"/>
              <a:t>, </a:t>
            </a:r>
            <a:r>
              <a:rPr lang="en-GB" dirty="0" smtClean="0"/>
              <a:t>combine to create a process....for example: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Simple process: Think of the process involved with eating and drinking.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928794" y="1643050"/>
            <a:ext cx="135732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Am I hungry?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214282" y="2285992"/>
            <a:ext cx="1357322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How do I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282" y="3071810"/>
            <a:ext cx="1357322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Stomach rumbling?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4282" y="3857628"/>
            <a:ext cx="1357322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Do I have enough energy?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1"/>
            <a:endCxn id="5" idx="3"/>
          </p:cNvCxnSpPr>
          <p:nvPr/>
        </p:nvCxnSpPr>
        <p:spPr>
          <a:xfrm rot="10800000" flipV="1">
            <a:off x="1571604" y="2000240"/>
            <a:ext cx="35719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1"/>
            <a:endCxn id="6" idx="3"/>
          </p:cNvCxnSpPr>
          <p:nvPr/>
        </p:nvCxnSpPr>
        <p:spPr>
          <a:xfrm rot="10800000" flipV="1">
            <a:off x="1571604" y="2000240"/>
            <a:ext cx="35719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1"/>
            <a:endCxn id="7" idx="3"/>
          </p:cNvCxnSpPr>
          <p:nvPr/>
        </p:nvCxnSpPr>
        <p:spPr>
          <a:xfrm rot="10800000" flipV="1">
            <a:off x="1571604" y="2000240"/>
            <a:ext cx="357190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14282" y="4786322"/>
            <a:ext cx="1357322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Am I feeling weak?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4" idx="1"/>
            <a:endCxn id="14" idx="3"/>
          </p:cNvCxnSpPr>
          <p:nvPr/>
        </p:nvCxnSpPr>
        <p:spPr>
          <a:xfrm rot="10800000" flipV="1">
            <a:off x="1571604" y="2000240"/>
            <a:ext cx="357190" cy="32147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857620" y="1928802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do I want to eat?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5572132" y="1571612"/>
            <a:ext cx="1357322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Do I like it?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572132" y="2357430"/>
            <a:ext cx="1357322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is available?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28794" y="2428868"/>
            <a:ext cx="135732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Am I thirsty?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5572132" y="3143248"/>
            <a:ext cx="1357322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Is it enough?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572132" y="3929066"/>
            <a:ext cx="1357322" cy="7143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IS it too much?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4" idx="3"/>
            <a:endCxn id="17" idx="1"/>
          </p:cNvCxnSpPr>
          <p:nvPr/>
        </p:nvCxnSpPr>
        <p:spPr>
          <a:xfrm>
            <a:off x="3286116" y="2000240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3"/>
            <a:endCxn id="17" idx="1"/>
          </p:cNvCxnSpPr>
          <p:nvPr/>
        </p:nvCxnSpPr>
        <p:spPr>
          <a:xfrm flipV="1">
            <a:off x="3286116" y="228599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3"/>
          </p:cNvCxnSpPr>
          <p:nvPr/>
        </p:nvCxnSpPr>
        <p:spPr>
          <a:xfrm flipV="1">
            <a:off x="5357818" y="1785926"/>
            <a:ext cx="21431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3"/>
            <a:endCxn id="19" idx="1"/>
          </p:cNvCxnSpPr>
          <p:nvPr/>
        </p:nvCxnSpPr>
        <p:spPr>
          <a:xfrm>
            <a:off x="5357818" y="2285992"/>
            <a:ext cx="21431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7" idx="3"/>
            <a:endCxn id="21" idx="1"/>
          </p:cNvCxnSpPr>
          <p:nvPr/>
        </p:nvCxnSpPr>
        <p:spPr>
          <a:xfrm>
            <a:off x="5357818" y="2285992"/>
            <a:ext cx="21431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7" idx="3"/>
            <a:endCxn id="22" idx="1"/>
          </p:cNvCxnSpPr>
          <p:nvPr/>
        </p:nvCxnSpPr>
        <p:spPr>
          <a:xfrm>
            <a:off x="5357818" y="2285992"/>
            <a:ext cx="214314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7215206" y="3071810"/>
            <a:ext cx="1357322" cy="857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When can I eat/drink again?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215206" y="4000504"/>
            <a:ext cx="1357322" cy="857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Should I save some?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215206" y="4929198"/>
            <a:ext cx="1357322" cy="857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Am I eating too much?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22" idx="3"/>
            <a:endCxn id="35" idx="1"/>
          </p:cNvCxnSpPr>
          <p:nvPr/>
        </p:nvCxnSpPr>
        <p:spPr>
          <a:xfrm flipV="1">
            <a:off x="6929454" y="3500438"/>
            <a:ext cx="28575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2" idx="3"/>
            <a:endCxn id="36" idx="1"/>
          </p:cNvCxnSpPr>
          <p:nvPr/>
        </p:nvCxnSpPr>
        <p:spPr>
          <a:xfrm>
            <a:off x="6929454" y="4286256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2" idx="3"/>
            <a:endCxn id="37" idx="1"/>
          </p:cNvCxnSpPr>
          <p:nvPr/>
        </p:nvCxnSpPr>
        <p:spPr>
          <a:xfrm>
            <a:off x="6929454" y="4286256"/>
            <a:ext cx="28575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7215206" y="5857892"/>
            <a:ext cx="1357322" cy="85725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Should I lay off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/>
          <p:cNvCxnSpPr>
            <a:stCxn id="22" idx="3"/>
            <a:endCxn id="44" idx="1"/>
          </p:cNvCxnSpPr>
          <p:nvPr/>
        </p:nvCxnSpPr>
        <p:spPr>
          <a:xfrm>
            <a:off x="6929454" y="4286256"/>
            <a:ext cx="285752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3929058" y="3071810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can I afford?</a:t>
            </a:r>
            <a:endParaRPr lang="en-GB" dirty="0"/>
          </a:p>
        </p:txBody>
      </p:sp>
      <p:cxnSp>
        <p:nvCxnSpPr>
          <p:cNvPr id="49" name="Straight Arrow Connector 48"/>
          <p:cNvCxnSpPr>
            <a:stCxn id="17" idx="2"/>
            <a:endCxn id="47" idx="0"/>
          </p:cNvCxnSpPr>
          <p:nvPr/>
        </p:nvCxnSpPr>
        <p:spPr>
          <a:xfrm rot="16200000" flipH="1">
            <a:off x="4429124" y="2821777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2143108" y="3571876"/>
            <a:ext cx="1357322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Is it healthy?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>
            <a:stCxn id="17" idx="2"/>
            <a:endCxn id="50" idx="0"/>
          </p:cNvCxnSpPr>
          <p:nvPr/>
        </p:nvCxnSpPr>
        <p:spPr>
          <a:xfrm rot="5400000">
            <a:off x="3250397" y="2214554"/>
            <a:ext cx="928694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2143108" y="4357694"/>
            <a:ext cx="1357322" cy="71438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Am I allergic?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143108" y="5143512"/>
            <a:ext cx="1357322" cy="85725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Do I need something else?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17" idx="2"/>
            <a:endCxn id="55" idx="3"/>
          </p:cNvCxnSpPr>
          <p:nvPr/>
        </p:nvCxnSpPr>
        <p:spPr>
          <a:xfrm rot="5400000">
            <a:off x="3018224" y="3125389"/>
            <a:ext cx="2071702" cy="1107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7" idx="2"/>
            <a:endCxn id="56" idx="3"/>
          </p:cNvCxnSpPr>
          <p:nvPr/>
        </p:nvCxnSpPr>
        <p:spPr>
          <a:xfrm rot="5400000">
            <a:off x="2589596" y="3554017"/>
            <a:ext cx="2928958" cy="11072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7643834" y="1500174"/>
            <a:ext cx="135732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Have I eaten this before?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/>
          <p:cNvCxnSpPr>
            <a:stCxn id="18" idx="3"/>
            <a:endCxn id="61" idx="1"/>
          </p:cNvCxnSpPr>
          <p:nvPr/>
        </p:nvCxnSpPr>
        <p:spPr>
          <a:xfrm flipV="1">
            <a:off x="6929454" y="1714488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7643834" y="2000240"/>
            <a:ext cx="135732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Does it look nice?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66" name="Straight Arrow Connector 65"/>
          <p:cNvCxnSpPr>
            <a:stCxn id="18" idx="3"/>
            <a:endCxn id="64" idx="1"/>
          </p:cNvCxnSpPr>
          <p:nvPr/>
        </p:nvCxnSpPr>
        <p:spPr>
          <a:xfrm>
            <a:off x="6929454" y="1928802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7643834" y="2500306"/>
            <a:ext cx="135732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Do I fancy it right now?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stCxn id="18" idx="3"/>
            <a:endCxn id="71" idx="1"/>
          </p:cNvCxnSpPr>
          <p:nvPr/>
        </p:nvCxnSpPr>
        <p:spPr>
          <a:xfrm>
            <a:off x="6929454" y="1928802"/>
            <a:ext cx="71438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4000496" y="4786322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Too sweet?</a:t>
            </a:r>
            <a:endParaRPr lang="en-GB" dirty="0"/>
          </a:p>
        </p:txBody>
      </p:sp>
      <p:sp>
        <p:nvSpPr>
          <p:cNvPr id="75" name="Rounded Rectangle 74"/>
          <p:cNvSpPr/>
          <p:nvPr/>
        </p:nvSpPr>
        <p:spPr>
          <a:xfrm>
            <a:off x="4000496" y="5286388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Too salty?</a:t>
            </a:r>
            <a:endParaRPr lang="en-GB" dirty="0"/>
          </a:p>
        </p:txBody>
      </p:sp>
      <p:sp>
        <p:nvSpPr>
          <p:cNvPr id="76" name="Rounded Rectangle 75"/>
          <p:cNvSpPr/>
          <p:nvPr/>
        </p:nvSpPr>
        <p:spPr>
          <a:xfrm>
            <a:off x="4000496" y="5786454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Too sour?</a:t>
            </a:r>
            <a:endParaRPr lang="en-GB" dirty="0"/>
          </a:p>
        </p:txBody>
      </p:sp>
      <p:cxnSp>
        <p:nvCxnSpPr>
          <p:cNvPr id="78" name="Straight Arrow Connector 77"/>
          <p:cNvCxnSpPr>
            <a:stCxn id="18" idx="3"/>
            <a:endCxn id="74" idx="0"/>
          </p:cNvCxnSpPr>
          <p:nvPr/>
        </p:nvCxnSpPr>
        <p:spPr>
          <a:xfrm flipH="1">
            <a:off x="4929190" y="1928802"/>
            <a:ext cx="2000264" cy="2857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4000496" y="6286520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Too hot/cold?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Simple process: Think of the process involved with eating and drinking.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85992"/>
            <a:ext cx="4214810" cy="3371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5072066" y="1785926"/>
            <a:ext cx="3614734" cy="447200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problem here is how do we program a computer to work these things out: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 computer would tackle a problem using an </a:t>
            </a:r>
            <a:r>
              <a:rPr lang="en-GB" b="1" dirty="0" smtClean="0"/>
              <a:t>ALGORITHM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Baby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Its born with a simple program (otherwise it would die – you could describe it as the ROM chip)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Lets list all the things that a baby knows how to do when it is born?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Baby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Lets write a simple algorithm for a baby.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Lets write a simple algorithm for looking after a baby.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699</Words>
  <Application>Microsoft Office PowerPoint</Application>
  <PresentationFormat>On-screen Show (4:3)</PresentationFormat>
  <Paragraphs>102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Computer Science vs ICT</vt:lpstr>
      <vt:lpstr>Starter – Is this a good painting?</vt:lpstr>
      <vt:lpstr>From last lesson: What kind of decisions do computers make?</vt:lpstr>
      <vt:lpstr>Objectives</vt:lpstr>
      <vt:lpstr>Computer science has a lot to do with psychology</vt:lpstr>
      <vt:lpstr>Simple process: Think of the process involved with eating and drinking.</vt:lpstr>
      <vt:lpstr>Simple process: Think of the process involved with eating and drinking.</vt:lpstr>
      <vt:lpstr>Baby Algorithm</vt:lpstr>
      <vt:lpstr>Baby Algorithm</vt:lpstr>
      <vt:lpstr>So; ICT vs Computer Science</vt:lpstr>
      <vt:lpstr>Computer science has a lot to do with Harry Potter</vt:lpstr>
      <vt:lpstr>Computer science has a lot to do with Harry Potter</vt:lpstr>
      <vt:lpstr>Computer science has a lot to do with Harry Potter</vt:lpstr>
      <vt:lpstr>Computer science has a lot to do with Harry Potter</vt:lpstr>
      <vt:lpstr>With ICT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vs ICT</dc:title>
  <dc:creator>mhadley</dc:creator>
  <cp:lastModifiedBy>mhadley</cp:lastModifiedBy>
  <cp:revision>21</cp:revision>
  <dcterms:created xsi:type="dcterms:W3CDTF">2013-07-10T08:24:45Z</dcterms:created>
  <dcterms:modified xsi:type="dcterms:W3CDTF">2013-09-03T19:43:24Z</dcterms:modified>
</cp:coreProperties>
</file>