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6" r:id="rId3"/>
    <p:sldId id="272" r:id="rId4"/>
    <p:sldId id="274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8" r:id="rId13"/>
    <p:sldId id="267" r:id="rId14"/>
    <p:sldId id="273" r:id="rId15"/>
    <p:sldId id="260" r:id="rId16"/>
    <p:sldId id="263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61794" autoAdjust="0"/>
  </p:normalViewPr>
  <p:slideViewPr>
    <p:cSldViewPr>
      <p:cViewPr varScale="1">
        <p:scale>
          <a:sx n="66" d="100"/>
          <a:sy n="66" d="100"/>
        </p:scale>
        <p:origin x="-12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BD76-7EE7-45DE-AF9E-14081190B48F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4D2A-9F5E-4038-8F94-B53C02C22F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</a:t>
            </a:r>
            <a:r>
              <a:rPr lang="en-GB" baseline="0" dirty="0" smtClean="0"/>
              <a:t> one should have an incorrect answer to this</a:t>
            </a:r>
            <a:r>
              <a:rPr lang="en-GB" baseline="0" dirty="0" smtClean="0"/>
              <a:t>....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Cloud computing: Using remote computers in order to access data – rather than it being held locally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source software – software that is free to download and change (</a:t>
            </a:r>
            <a:r>
              <a:rPr lang="en-GB" baseline="0" dirty="0" err="1" smtClean="0"/>
              <a:t>Itunes</a:t>
            </a:r>
            <a:r>
              <a:rPr lang="en-GB" baseline="0" dirty="0" smtClean="0"/>
              <a:t> is free but you cannot change the source code)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4D2A-9F5E-4038-8F94-B53C02C22F2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4D2A-9F5E-4038-8F94-B53C02C22F2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Important</a:t>
            </a:r>
            <a:r>
              <a:rPr lang="en-GB" baseline="0" dirty="0" smtClean="0"/>
              <a:t>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4D2A-9F5E-4038-8F94-B53C02C22F2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</a:t>
            </a:r>
            <a:r>
              <a:rPr lang="en-GB" baseline="0" dirty="0" smtClean="0"/>
              <a:t> out all the true </a:t>
            </a:r>
            <a:r>
              <a:rPr lang="en-GB" baseline="0" smtClean="0"/>
              <a:t>statements and </a:t>
            </a:r>
            <a:r>
              <a:rPr lang="en-GB" baseline="0" dirty="0" smtClean="0"/>
              <a:t>facts about this and come up with a logical conclusion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4D2A-9F5E-4038-8F94-B53C02C22F2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make</a:t>
            </a:r>
            <a:r>
              <a:rPr lang="en-GB" baseline="0" dirty="0" smtClean="0"/>
              <a:t>s a </a:t>
            </a:r>
            <a:r>
              <a:rPr lang="en-GB" baseline="0" dirty="0" err="1" smtClean="0"/>
              <a:t>boolean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4D2A-9F5E-4038-8F94-B53C02C22F2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C087-6780-4004-9B84-C1B37C554EB8}" type="datetimeFigureOut">
              <a:rPr lang="en-US" smtClean="0"/>
              <a:pPr/>
              <a:t>9/6/2013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A50A-9E82-41E4-9993-4348029D3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Quick one: </a:t>
            </a:r>
            <a:r>
              <a:rPr lang="en-GB" dirty="0" smtClean="0"/>
              <a:t>Do you know what these 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Hardware?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Software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Open Source Software?</a:t>
            </a:r>
          </a:p>
          <a:p>
            <a:endParaRPr lang="en-GB" dirty="0" smtClean="0"/>
          </a:p>
          <a:p>
            <a:r>
              <a:rPr lang="en-GB" dirty="0" smtClean="0"/>
              <a:t>Cloud computing?</a:t>
            </a:r>
            <a:endParaRPr lang="en-GB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2857488" y="1785926"/>
            <a:ext cx="714380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43306" y="214311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know the difference?</a:t>
            </a:r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pic>
        <p:nvPicPr>
          <p:cNvPr id="22530" name="Picture 2" descr="http://www.webresourcesdepot.com/wp-content/uploads/css3-on-off-switch.gif"/>
          <p:cNvPicPr>
            <a:picLocks noChangeAspect="1" noChangeArrowheads="1"/>
          </p:cNvPicPr>
          <p:nvPr/>
        </p:nvPicPr>
        <p:blipFill>
          <a:blip r:embed="rId2"/>
          <a:srcRect t="62196"/>
          <a:stretch>
            <a:fillRect/>
          </a:stretch>
        </p:blipFill>
        <p:spPr bwMode="auto">
          <a:xfrm>
            <a:off x="571472" y="2643182"/>
            <a:ext cx="7964276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pic>
        <p:nvPicPr>
          <p:cNvPr id="23554" name="Picture 2" descr="http://img.breakingmuscle.com/sites/default/files/imagecache/full_width/images/bydate/20130327/shutterstock80931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pic>
        <p:nvPicPr>
          <p:cNvPr id="24578" name="Picture 2" descr="http://www.modernanalyst.com/Portals/0/Public%20Uploads%202/True_or_False_Fotolia_15918310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7150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00100" y="2857496"/>
            <a:ext cx="728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are you?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check: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Boolean – describe it to me: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Logic – describe it to me: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Research task -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9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5614998"/>
              </a:tblGrid>
              <a:tr h="482920">
                <a:tc>
                  <a:txBody>
                    <a:bodyPr/>
                    <a:lstStyle/>
                    <a:p>
                      <a:r>
                        <a:rPr lang="en-GB" dirty="0" smtClean="0"/>
                        <a:t>Programming</a:t>
                      </a:r>
                      <a:r>
                        <a:rPr lang="en-GB" baseline="0" dirty="0" smtClean="0"/>
                        <a:t> language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is it? What is it</a:t>
                      </a:r>
                      <a:r>
                        <a:rPr lang="en-GB" baseline="0" dirty="0" smtClean="0"/>
                        <a:t> used for?</a:t>
                      </a:r>
                      <a:endParaRPr lang="en-GB" dirty="0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SQL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Visual</a:t>
                      </a:r>
                      <a:r>
                        <a:rPr lang="en-GB" sz="2800" baseline="0" dirty="0" smtClean="0"/>
                        <a:t> Basic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HTML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Java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2920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php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check - feedback: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have you come up with: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computers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42844" y="1500174"/>
            <a:ext cx="342902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High level language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14612" y="2214554"/>
            <a:ext cx="3429024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Machine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2132" y="1500174"/>
            <a:ext cx="3429024" cy="13573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translator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extend...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Computer Science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 err="1" smtClean="0"/>
              <a:t>Vocab</a:t>
            </a:r>
            <a:r>
              <a:rPr lang="en-GB" dirty="0" smtClean="0"/>
              <a:t> that we will use everyday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students will be able to explain what is meant by the terms </a:t>
            </a:r>
            <a:r>
              <a:rPr lang="en-GB" dirty="0" err="1" smtClean="0"/>
              <a:t>boolean</a:t>
            </a:r>
            <a:r>
              <a:rPr lang="en-GB" dirty="0" smtClean="0"/>
              <a:t> and logic.</a:t>
            </a:r>
          </a:p>
          <a:p>
            <a:r>
              <a:rPr lang="en-GB" dirty="0" smtClean="0"/>
              <a:t>Most students will be able to explain different programming languages and when you might use them.</a:t>
            </a:r>
          </a:p>
          <a:p>
            <a:r>
              <a:rPr lang="en-GB" dirty="0" smtClean="0"/>
              <a:t>Some students might be able to explain the idea </a:t>
            </a:r>
            <a:r>
              <a:rPr lang="en-GB" smtClean="0"/>
              <a:t>of machine code.</a:t>
            </a:r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thing: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- Don’t instantly say that you know what it is...</a:t>
            </a:r>
          </a:p>
          <a:p>
            <a:pPr>
              <a:buNone/>
            </a:pPr>
            <a:r>
              <a:rPr lang="en-GB" dirty="0" smtClean="0"/>
              <a:t>That’s fine but...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- Do you UNDERSTAND?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Vocab</a:t>
            </a:r>
            <a:r>
              <a:rPr lang="en-GB" dirty="0" smtClean="0"/>
              <a:t> to get us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Program</a:t>
            </a:r>
          </a:p>
          <a:p>
            <a:r>
              <a:rPr lang="en-GB" dirty="0" smtClean="0"/>
              <a:t>ROM, RAM, Processor, CPU</a:t>
            </a:r>
          </a:p>
          <a:p>
            <a:r>
              <a:rPr lang="en-GB" dirty="0" smtClean="0"/>
              <a:t>Binary</a:t>
            </a:r>
          </a:p>
          <a:p>
            <a:r>
              <a:rPr lang="en-GB" dirty="0" smtClean="0"/>
              <a:t>Boolean</a:t>
            </a:r>
          </a:p>
          <a:p>
            <a:r>
              <a:rPr lang="en-GB" dirty="0" smtClean="0"/>
              <a:t>logic</a:t>
            </a:r>
          </a:p>
          <a:p>
            <a:r>
              <a:rPr lang="en-GB" dirty="0" smtClean="0"/>
              <a:t>Data</a:t>
            </a:r>
          </a:p>
          <a:p>
            <a:r>
              <a:rPr lang="en-GB" dirty="0" smtClean="0"/>
              <a:t>Information</a:t>
            </a:r>
          </a:p>
          <a:p>
            <a:r>
              <a:rPr lang="en-GB" dirty="0" smtClean="0"/>
              <a:t>Flow chart</a:t>
            </a:r>
          </a:p>
          <a:p>
            <a:r>
              <a:rPr lang="en-GB" dirty="0" smtClean="0"/>
              <a:t>Algorithm</a:t>
            </a:r>
          </a:p>
          <a:p>
            <a:r>
              <a:rPr lang="en-GB" dirty="0" smtClean="0"/>
              <a:t>Constant</a:t>
            </a:r>
          </a:p>
          <a:p>
            <a:r>
              <a:rPr lang="en-GB" dirty="0" smtClean="0"/>
              <a:t>Variable</a:t>
            </a:r>
          </a:p>
          <a:p>
            <a:r>
              <a:rPr lang="en-GB" dirty="0" smtClean="0"/>
              <a:t>Loop</a:t>
            </a:r>
          </a:p>
          <a:p>
            <a:r>
              <a:rPr lang="en-GB" dirty="0" smtClean="0"/>
              <a:t>Database</a:t>
            </a:r>
          </a:p>
          <a:p>
            <a:r>
              <a:rPr lang="en-GB" dirty="0" smtClean="0"/>
              <a:t>Machine code</a:t>
            </a:r>
          </a:p>
          <a:p>
            <a:r>
              <a:rPr lang="en-GB" dirty="0" smtClean="0"/>
              <a:t>Programming language</a:t>
            </a:r>
          </a:p>
          <a:p>
            <a:r>
              <a:rPr lang="en-GB" dirty="0" smtClean="0"/>
              <a:t>PHP, SQL, HTML, python, JAVA</a:t>
            </a:r>
          </a:p>
          <a:p>
            <a:r>
              <a:rPr lang="en-GB" dirty="0" smtClean="0"/>
              <a:t>Hardware and software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You use logic to work out if something causes the results to be true or false</a:t>
            </a:r>
            <a:r>
              <a:rPr lang="en-GB" dirty="0" smtClean="0"/>
              <a:t>. (Valid reasoning-taking all facts into consideration)</a:t>
            </a:r>
            <a:endParaRPr lang="en-GB" dirty="0"/>
          </a:p>
          <a:p>
            <a:r>
              <a:rPr lang="en-GB" dirty="0" smtClean="0"/>
              <a:t>For example – consider a decision you might make.</a:t>
            </a:r>
          </a:p>
          <a:p>
            <a:endParaRPr lang="en-GB" dirty="0" smtClean="0"/>
          </a:p>
          <a:p>
            <a:r>
              <a:rPr lang="en-GB" dirty="0" smtClean="0"/>
              <a:t>If I walk in front of a moving train I will die</a:t>
            </a:r>
          </a:p>
          <a:p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I am human made of flesh and blood and is not designed to sustain a </a:t>
            </a:r>
            <a:r>
              <a:rPr lang="en-GB" dirty="0" smtClean="0"/>
              <a:t>crash (TRUE)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Train is made of metal and constructed to withstand impact and </a:t>
            </a:r>
            <a:r>
              <a:rPr lang="en-GB" dirty="0" smtClean="0"/>
              <a:t>stress (TRUE)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Train is heavy and travelling </a:t>
            </a:r>
            <a:r>
              <a:rPr lang="en-GB" dirty="0" smtClean="0"/>
              <a:t>fast (TRUE)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(THEREFORE) My </a:t>
            </a:r>
            <a:r>
              <a:rPr lang="en-GB" dirty="0" smtClean="0"/>
              <a:t>body is no match for the </a:t>
            </a:r>
            <a:r>
              <a:rPr lang="en-GB" dirty="0" smtClean="0"/>
              <a:t>train 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(SO LOGICALLY) I </a:t>
            </a:r>
            <a:r>
              <a:rPr lang="en-GB" dirty="0" smtClean="0"/>
              <a:t>will be </a:t>
            </a:r>
            <a:r>
              <a:rPr lang="en-GB" dirty="0" smtClean="0"/>
              <a:t>destroyed </a:t>
            </a:r>
            <a:endParaRPr lang="en-GB" dirty="0" smtClean="0"/>
          </a:p>
        </p:txBody>
      </p:sp>
      <p:pic>
        <p:nvPicPr>
          <p:cNvPr id="10242" name="Picture 2" descr="http://www.arthursclipart.org/transport/land/train%20electr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72074"/>
            <a:ext cx="3286148" cy="1527771"/>
          </a:xfrm>
          <a:prstGeom prst="rect">
            <a:avLst/>
          </a:prstGeom>
          <a:noFill/>
        </p:spPr>
      </p:pic>
      <p:pic>
        <p:nvPicPr>
          <p:cNvPr id="10244" name="Picture 4" descr="http://www.visualphotos.com/photo/2x4556386/excited_man_jumping_with_arms_in_air_25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8" b="11064"/>
          <a:stretch>
            <a:fillRect/>
          </a:stretch>
        </p:blipFill>
        <p:spPr bwMode="auto">
          <a:xfrm>
            <a:off x="3571868" y="5429264"/>
            <a:ext cx="780472" cy="928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521495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only a true or false outcome: No real, maybe or slightly true.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Work out the logical conclusion of this situation:</a:t>
            </a:r>
          </a:p>
        </p:txBody>
      </p:sp>
      <p:pic>
        <p:nvPicPr>
          <p:cNvPr id="16386" name="Picture 2" descr="http://files.myopera.com/comeaujim/albums/798930/Giant%20boxer.jpg"/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2786050" y="2428868"/>
            <a:ext cx="3362325" cy="3143272"/>
          </a:xfrm>
          <a:prstGeom prst="rect">
            <a:avLst/>
          </a:prstGeom>
          <a:noFill/>
        </p:spPr>
      </p:pic>
      <p:pic>
        <p:nvPicPr>
          <p:cNvPr id="16388" name="Picture 4" descr="http://www.hellomagazine.com/imagenes/fashion/201205248158/queen-third-most-influential-style/0-38-962/queen--z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04B09"/>
              </a:clrFrom>
              <a:clrTo>
                <a:srgbClr val="904B09">
                  <a:alpha val="0"/>
                </a:srgbClr>
              </a:clrTo>
            </a:clrChange>
          </a:blip>
          <a:srcRect l="66635"/>
          <a:stretch>
            <a:fillRect/>
          </a:stretch>
        </p:blipFill>
        <p:spPr bwMode="auto">
          <a:xfrm>
            <a:off x="3286116" y="3286124"/>
            <a:ext cx="822691" cy="2262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pic>
        <p:nvPicPr>
          <p:cNvPr id="2050" name="Picture 2" descr="http://t2.gstatic.com/images?q=tbn:ANd9GcRLWSMeSlLzc7nXomkL7uGvFvaZ-jyNALLKA4hCyPAnCywt7t5zXQ:us.123rf.com/400wm/400/400/kaspri/kaspri1107/kaspri110700035/10051394-red-power-switch-in-on-off-position-isolated-macro-close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214710" cy="302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leads us onto: “Boolean”</a:t>
            </a:r>
            <a:endParaRPr lang="en-GB" dirty="0"/>
          </a:p>
        </p:txBody>
      </p:sp>
      <p:pic>
        <p:nvPicPr>
          <p:cNvPr id="21506" name="Picture 2" descr="http://i.istockimg.com/file_thumbview_approve/9208584/2/stock-photo-9208584-on-off-swit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6195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482</Words>
  <Application>Microsoft Office PowerPoint</Application>
  <PresentationFormat>On-screen Show (4:3)</PresentationFormat>
  <Paragraphs>94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Quick one: Do you know what these are?</vt:lpstr>
      <vt:lpstr>Computer Science 2</vt:lpstr>
      <vt:lpstr>Lesson Objectives</vt:lpstr>
      <vt:lpstr>First thing:</vt:lpstr>
      <vt:lpstr>Vocab to get us started</vt:lpstr>
      <vt:lpstr>logic</vt:lpstr>
      <vt:lpstr>logic</vt:lpstr>
      <vt:lpstr>Which leads us onto: “Boolean”</vt:lpstr>
      <vt:lpstr>Which leads us onto: “Boolean”</vt:lpstr>
      <vt:lpstr>Which leads us onto: “Boolean”</vt:lpstr>
      <vt:lpstr>Which leads us onto: “Boolean”</vt:lpstr>
      <vt:lpstr>Which leads us onto: “Boolean”</vt:lpstr>
      <vt:lpstr>Which leads us onto: “Boolean”</vt:lpstr>
      <vt:lpstr>Progress check:</vt:lpstr>
      <vt:lpstr> Research task -</vt:lpstr>
      <vt:lpstr>Progress check - feedback:</vt:lpstr>
      <vt:lpstr>Programming computers</vt:lpstr>
      <vt:lpstr>Lets extend...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mhadley</dc:creator>
  <cp:lastModifiedBy>mhadley</cp:lastModifiedBy>
  <cp:revision>122</cp:revision>
  <dcterms:created xsi:type="dcterms:W3CDTF">2013-07-10T09:05:25Z</dcterms:created>
  <dcterms:modified xsi:type="dcterms:W3CDTF">2013-09-06T08:35:13Z</dcterms:modified>
</cp:coreProperties>
</file>