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2" r:id="rId2"/>
    <p:sldId id="267" r:id="rId3"/>
    <p:sldId id="263" r:id="rId4"/>
    <p:sldId id="268" r:id="rId5"/>
    <p:sldId id="269" r:id="rId6"/>
    <p:sldId id="270" r:id="rId7"/>
    <p:sldId id="271" r:id="rId8"/>
    <p:sldId id="272" r:id="rId9"/>
    <p:sldId id="273" r:id="rId10"/>
    <p:sldId id="275" r:id="rId11"/>
    <p:sldId id="277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455FA-6517-43EE-B8DD-82C9EB61E49A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88800-1C9D-4A4E-B75B-3EE6477E0F7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88800-1C9D-4A4E-B75B-3EE6477E0F7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Find it...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53D39-4EE4-4A95-A465-3C2A528C45F2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ADCE-0C2B-48D1-BF77-4B9FFD9C8D15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ADCE-0C2B-48D1-BF77-4B9FFD9C8D15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ADCE-0C2B-48D1-BF77-4B9FFD9C8D15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ADCE-0C2B-48D1-BF77-4B9FFD9C8D15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ADCE-0C2B-48D1-BF77-4B9FFD9C8D15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ADCE-0C2B-48D1-BF77-4B9FFD9C8D15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ADCE-0C2B-48D1-BF77-4B9FFD9C8D15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ADCE-0C2B-48D1-BF77-4B9FFD9C8D15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ADCE-0C2B-48D1-BF77-4B9FFD9C8D15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ADCE-0C2B-48D1-BF77-4B9FFD9C8D15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ADCE-0C2B-48D1-BF77-4B9FFD9C8D15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1ADCE-0C2B-48D1-BF77-4B9FFD9C8D15}" type="datetimeFigureOut">
              <a:rPr lang="en-GB" smtClean="0"/>
              <a:pPr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B77B0-3E28-4648-B4A5-CA3DED22B84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2.1.3 Be able to identify differentiate between types of error in programs</a:t>
            </a:r>
          </a:p>
          <a:p>
            <a:r>
              <a:rPr lang="en-GB" dirty="0" smtClean="0"/>
              <a:t>2.1.4 Be able to interpret error messages and identify, locate and fix errors in a program.</a:t>
            </a:r>
          </a:p>
          <a:p>
            <a:r>
              <a:rPr lang="en-GB" dirty="0" smtClean="0"/>
              <a:t>2.1.7 Be able to make effective use of tools offered in an integrated development environment [watcher, break points, single step, step </a:t>
            </a:r>
            <a:r>
              <a:rPr lang="en-GB" dirty="0" err="1" smtClean="0"/>
              <a:t>throughs</a:t>
            </a:r>
            <a:r>
              <a:rPr lang="en-GB" dirty="0" smtClean="0"/>
              <a:t>]</a:t>
            </a:r>
          </a:p>
          <a:p>
            <a:endParaRPr lang="en-GB" dirty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What causes error messages </a:t>
            </a:r>
          </a:p>
          <a:p>
            <a:r>
              <a:rPr lang="en-GB" dirty="0" smtClean="0"/>
              <a:t>All of should be able to recall different error types</a:t>
            </a:r>
          </a:p>
          <a:p>
            <a:r>
              <a:rPr lang="en-GB" dirty="0" smtClean="0"/>
              <a:t>All of you should be able to recall error messages in python</a:t>
            </a:r>
          </a:p>
          <a:p>
            <a:r>
              <a:rPr lang="en-GB" dirty="0" smtClean="0"/>
              <a:t>All of you should be able to use a trace table</a:t>
            </a:r>
          </a:p>
          <a:p>
            <a:r>
              <a:rPr lang="en-GB" dirty="0" smtClean="0"/>
              <a:t>All of you should be able to use a debugger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Break....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Which </a:t>
            </a:r>
            <a:r>
              <a:rPr lang="en-GB" dirty="0" smtClean="0"/>
              <a:t>is the odd one out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Type Error</a:t>
            </a:r>
          </a:p>
          <a:p>
            <a:pPr>
              <a:buNone/>
            </a:pPr>
            <a:r>
              <a:rPr lang="en-GB" dirty="0" smtClean="0"/>
              <a:t>Runtime</a:t>
            </a:r>
          </a:p>
          <a:p>
            <a:pPr>
              <a:buNone/>
            </a:pPr>
            <a:r>
              <a:rPr lang="en-GB" dirty="0" err="1" smtClean="0"/>
              <a:t>NameError</a:t>
            </a:r>
            <a:endParaRPr lang="en-GB" dirty="0" smtClean="0"/>
          </a:p>
          <a:p>
            <a:pPr>
              <a:buNone/>
            </a:pPr>
            <a:r>
              <a:rPr lang="en-GB" dirty="0" err="1" smtClean="0"/>
              <a:t>Variableinterupt</a:t>
            </a:r>
            <a:endParaRPr lang="en-GB" dirty="0" smtClean="0"/>
          </a:p>
          <a:p>
            <a:pPr>
              <a:buNone/>
            </a:pPr>
            <a:r>
              <a:rPr lang="en-GB" dirty="0" err="1" smtClean="0"/>
              <a:t>ZeroDivisionError</a:t>
            </a:r>
            <a:endParaRPr lang="en-GB" dirty="0" smtClean="0"/>
          </a:p>
          <a:p>
            <a:pPr>
              <a:buNone/>
            </a:pPr>
            <a:r>
              <a:rPr lang="en-GB" dirty="0" err="1" smtClean="0"/>
              <a:t>KeyBoardInterrupt</a:t>
            </a:r>
            <a:endParaRPr lang="en-GB" dirty="0" smtClean="0"/>
          </a:p>
          <a:p>
            <a:pPr>
              <a:buNone/>
            </a:pPr>
            <a:r>
              <a:rPr lang="en-GB" dirty="0" err="1" smtClean="0"/>
              <a:t>Typeinputerror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box elder b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780928"/>
            <a:ext cx="549575" cy="4819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Bugs can be hard to find...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3528" y="4941168"/>
            <a:ext cx="63249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Object Orientated Programming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32979" y="2348880"/>
            <a:ext cx="24743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Information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79912" y="3212976"/>
            <a:ext cx="21037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Algorithm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8695" y="2708920"/>
            <a:ext cx="21936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Array / list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06646" y="1556792"/>
            <a:ext cx="24277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Assignment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32630" y="5877272"/>
            <a:ext cx="19629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Identifier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9865" y="1772816"/>
            <a:ext cx="10831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Data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2432" y="3789040"/>
            <a:ext cx="17620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Boolean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7544" y="5949280"/>
            <a:ext cx="23761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Real / Float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48264" y="4941168"/>
            <a:ext cx="15499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Integer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32881" y="1340768"/>
            <a:ext cx="18923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Constant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54878" y="2924944"/>
            <a:ext cx="17590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Variable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59832" y="4077072"/>
            <a:ext cx="302433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Data structure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29416" y="5805264"/>
            <a:ext cx="14162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Binary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20066" y="2060848"/>
            <a:ext cx="15525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System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28184" y="4077072"/>
            <a:ext cx="25082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Pseudocode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050" name="AutoShape 2" descr="data:image/jpeg;base64,/9j/4AAQSkZJRgABAQAAAQABAAD/2wCEAAkGBxEHEhMUEhMWFBUVFxgVGBUXFRcVFxsWFRYXFxcYFRYYHCggGBslHRYUITEjJiktLy4uFyAzODgsQygtLisBCgoKDg0OGhAQGiwkICQsLCwsLDEtLC0sLC0sLCwsLCwsLiwsLCwsLCwsLCwsLCwsLCwsLCwsLCwsLCwsLCwsLP/AABEIAMkA+wMBEQACEQEDEQH/xAAcAAEAAgMBAQEAAAAAAAAAAAAABgcDBAUCAQj/xABCEAABAwIDBgUBBAYHCQAAAAABAAIDBBEFEiEGBxMxQVEiMmFxgUIUI5GhUmJygrHBFTNDY5LR4RZTc4Oio7LS8P/EABoBAQEAAwEBAAAAAAAAAAAAAAABAgMEBQb/xAA0EQEAAQMCBAMHAwIHAAAAAAAAAQIDEQQxEiFBUQUicRNhgZGhsdHB4fAyUhQjM0JykqL/2gAMAwEAAhEDEQA/ALxQEBAQEBAQEBAQEBAQEBAQEBAQEGOoLg12S2axy35ZraXt0ug52y2NM2ipIKlgsJWBxbe+V3J7b9bODhf0QdVAQEBAQEBAQEBAQEBAQEBAQEBAQEBAQEBAQEBAQEBBXu56syMr6M86OsmYB2je9xb/ANQkRIWEiiAgICAgICAgICAgICAgICAgICAgICAgICAgICAgIK52NpW0WO4y1rm2e2nkyg63e0uNx6Fx/wAY7oixkUQEBAQEBAQEBAQEBAQEBAQEBAQEBAQEBAQEBAQEBBW+Kxf0VtLRyjRtbTSwu9XQgvufhsQ+FET+odkez1uFSd2yiiAgICAgICAgICAgICAgICAgICAgICAgICAgICAggu2zmPr8Ika4OdFVvhdY3LTLTlxaexsGG3qERLsR0yHs5EluBGQgICAgICAgICAgICAgICAgICAgICAgICAgICAg0sZw1mLwvie57Q4WzRyPjcD0Icwg/HI9boKahr30mF4K7wl8GIOY420JjdUZufPM3rzubok4XRiGjQexCEtlpuEV9QEBAQEBAQEBAQEBAQEBAQEBAQEBAQEBAQEBBAdrN7FBs1UNgcHykEiV0YBEZHQ3IzO5XA5D8ETLbrt4dDNh9VVUtQx7oonODT4XCR3hjD43WIBeWjlY+qGVdT0klLguFmUkunxJszbgB2ScTlpNueYEP/fRJ2XlVi7CiyyR8h7Ir0gICAgICAgICAgICAgICAgICAgIK83z1r8IpY5oqmame+aOAvje7Lw3Z3OJjva4AJzNAdoBeyJLt4htPR7KUcc01U6ZjwOHIS2R8txcZcjQCLa3AsFJFb4xtfjcjYsSuKXD3StYyLIHOLHeWaVpbd0bjYaOaSLZQLhyse9Jzhb2zuLNxqBkosCdHtBuGvHmAPUdQeoIPVFicxl0kUQamL4gzCYJZ5PJEx0jvZjS429dEFK7jaF2N1U9VMA4NZJnuNHzVj8z+ehAYzUf3gVljG6SYrukw6rrYnxRmNodnliabxOAN7ZT5AeVgbW6BQzzw397jQ8YTHYWdiVMLenjbp/iRU7rDZhQnZliNwPZFekBAQEBAQEBAQEBAQEBAQEBAQEBBzsfwSDaGB8FQwPjf06g9HNP0uHdBU8O5t2G1Eb5JjWU8JLo4Hgi13F2VwzEFt9Ta2Y3uOhMZzGyfY4GbT0s9JK3IZYy0XGgeNWO+HBp+FcJFSpdzG2I2aqamlr5OEx3WQ2DJoBkc1x6EtAF/wC7aOqjKIwnGK77MOpHlsIfOB9Y+7YT+rmGY+9rdrrCuqY2jLqsWKLkTNVyKfXP6NWHfnROF3QvB7B7XfxssIuz1plvr0NGM0XqJ+cT9kX3n71oNo6E01MyVhke3OXZLcNt3FoyvJuXBnTldbInPRy3bM0f7on0nLS2P23bsjh8UED2CaV0lTPI4NkEbbcOONjc4vIRHGbHRodqLk2y3a7c0cXnzj3JJshvtpi1wr2PZL4jxI2XY5oF2gtzFzXHl1HI3HSRnHNK4piqeDbpndvbEVx3l1ja2YtZHRvcYacSNc7M4ANc9g1FvNmPmdYCwac1RaOIGzCiSzxiwHsivSAgICAgICAgICAgICAgICAgICAg+PcGAkkADUk6AD1KCHY7vIosLuIyah393bh39ZTof3cx9Fz16q3Tyzmfc9PTeE6m9zxwx3nl+6qtrt6c1abNLYezYtX/AL0h1HuMvstdNy/c50xiHZc0nh+kjF6Zrq7Ry+23xn4K0xDFn1xcTzcbucfE9xPMuedSfVbqLOJzVOZcN/xCa6fZ2qIop90c/m06iLgutcHlqPZbKKuKMuXUWfY3JozljAzclk0xEzOIb5wSpa3OYXtbzzOGUfmtM37ecZdseG6qY4uDl6xH3loFuVbsOFKKaroo6MCSgc6XW84e9rTrYHzfwFlcNc5zu2N2GKwYFXtqppTFHEH2jbdz5S9rmtjHIAa3LnEDwjUXCjNdc29aiqQAYaprCfDLwC6N4HMsc0km3t+KbJPN2sJ3k4Rihyx1kYPK0maHXsOKGgn2RUrjkEoBaQQeRBuPghFekBAQEBAQEBAQEBAQEBAQaGN4xBgUL56iQRxsGpPU9A0c3OPQBBUmM7w8crGQ1NFQyMpnl9rwcbM0EZXOLXZrWBN7NGtru5qpmWhT7766iOWppIXOHQGWndb1EgcrNPvTinsktPvogqYDJ9lkiI0zSPZwc3UNe3xyEdmsv7c1zXb8UTwxzq7R+vaPV2WdNNccdc8NPef0jrKsdrt5s+OEgEubfTMMsY9WQAkeoLy4+y1ewuXed2rEdo/Werpp1tqxysUc/wC6d/2Q2XEp6q+Z5t1PL81spsWqNoWrxDV3qedeI69P56NFy6IebVMZ5MmThAE9dQP5+yxznlDbwTbiK6o32j9fTt3ZaHhuJ4uYjnZvMkdLrC7xxHkbtH7Cqqfb5mN+XWe3xdyHaR2FtH2enbFfk9zcxPsSFzxpKpnirrmXpVeNWqKeDT2opj1++MfdxsRxafEjeWRz/Qk2/BdNFqijaHl6jXX7/wDXVy7Ryj5Q8VUABaGOLwWhw6kX5tNuRButteI3clumqucUxzd3BcNZiMMpn+0cQNY2mYyNzg/XUD0tY6d1rrqq6O7RW9PVEzdn64nbp35rj3dbKwbNQM48EM1QTxDI6NrnsLgPA1xvYNtzHUnutmHnTVzWFhk32x2ZztRyb2Qjm9Yzs3RY4LVNNFL6uYMwv2f5h8FRmiFbu2fhoc/CauSlf/u3udJEdNBmPjb8lw/VSZykRETnDF/tfimyDWDFaQzxAeKspTny6n+tjyttYWu7wjTS6jKqYzyTDZ3aqi2lbelqGSdS2+V4/ajdZw/BXKOygICAgICAgICAgICDmbSY9Bs3TvqKh2VjByGrnOPlYwdXH/U2AJQVXs3hlTvWqW11eMlBE4/Z6a/heWm2v6Q08TupGUaA2ot2urYcKjL5HNjjaLf5NaBzPQAanosKqopjNU8mdu3VcqimmMyonedvObiOaCONrmA2LXAO9fvHfh4GnpqT5VyxVcv/ANPlp79Z9O0fV3V0WtL5ao4q/wDzT+Z+ipK2tkrjmkcXEaDoAOzWjRo9AF027dNuMUxhxXLtdyc1zljdHwvMPW3X57KxVnZlVam3/qR8Pz2eXvLvbt0ViMNdVc1JFs1sw/EgZXi0bdbE2zdvhceq1M0RMUb9Z7fu9zwvwr2s03L39M7R/d+I+7XrcHlfITIWi5+k5rDoANFnp71E0xFMT8mHiGg1M3JuXKqImenFEYjpHNtxYLRQ5eLVSNv+jC029bOkF/hb5rjaYn5PPp0lyPNFdH/aHx2JxzUktNM4v4Ts9K8C+pIa5rjfRuUAgdPwWdMxMOa9amivPftzhxsPw81V3OOWNvmef4DuVou3oo5Rzmeju0Wgqv8Anq8tEb1fj3/ZbGx+xDC0S1EWVp8kLhqR0dN3v+h+PYLVmrPFcnM/SGWs8Ro4Zs6anhp2z1lYLDl0HLsul47MwoOlhYfEczWF3bsoyh2W1UjfNGfhRlmXqOvY/QnKex0RctkEO9UVBtpd1tDizjLBmoqjm2aDwjNzBdGCAddTbKT3RMNHCdpMR2Te6LGGh9MNI6+NrnNvcBomDQS2+viIFiOt7oqwqOrjrmNkie2Rjhdr2ODmkehGhQZkBAQEBAQEBAQa2JV8eGRSTTODI42l7nHoB/E+nVBTGGUtRvkq+PUB0WGU7iGRXsZHdiR9RFszhyByjnmQXBW1lNs7T55HMggiaAOTWtaNGtaB8AAegCD897U7yW7QPL3ZgLkRsHJjP/Y9T8cgAvM1GnvXq8ztG0PptDqdBpbcTMzNU78kPkxCkkdmMRPyfz7rZFnURTiKlua/wy5c467cz/OvduU+I0BIvEG25HKtFdjVY/qy7LWv8JmY8kUz/wAXLxqnNVM58QL2usRbXXQW97/xXXpauGiKKt3keL2Krt+q/b50TETnpGIw0Z4PsTgHFrnDm0G4B7OI0J9B/ouuY6PFt1RTMVYz9mWTFpn/AFEe2iwpt0U7Uw6L2t1F6fPXPpE4j5QwGqkk+px+Stk1S5IoiZ2y8SFzvMT8n/NTiyz9nNPTDZoqZ73MbwnPzkZWaguJ5ZfdYVxM8onEuixVFHmuU8VOds429/3WjNu7mxGmcHyNjlFuHE3+qaB9LyBck9xy9Vrs6am3z3nu267xWvU4opjhojaIRaTEsa2OIEjpQwHTifexH0DzcD2BBW/GHnYiU72G27G0JcydjYSxuZ8udoiDeriHHM0e2a3WyrGacLWiwCxBL7hMrwO3HGIgANAFGb0gxywNm8wBRMNM0T4TeN1h+ieSJjsyMrsptIMp/JFy2SGzAg2cCLEcwQeYKKhNfsfNgTnT4Q4ROJzOpHH7iTvkH0H05dBkuSrnuxx2dPZLbKHaEvhc0wVcX9bTSaPby8Tb+dmo1HcdwTGUJMgICAgICAgwVtXHQMdJK9sbGC7nuIa0DuSeSCmcTxObfDWfZKZz4sNgIdNLbKZNdNDyvY5WnsXEaAALGxHHKHYumDW5WRQtsGN5ADkPUk/JJ9VWM1dH5u3gbdVG2k2aQ5IWE8OEHwt/Wd+k89/gKMkUQEHpjc5A7/8A2qsRklIKCikjp5ZYja5ytvceAaOLegcdBfoAe65bmqt03ooxz79ns6bwy/d0VVyKsRvw9Jx36eiPEWXS8eYxOH0EDpf3UxLKKqY6Zeg9z9Bf2H+QUxTHOWcXLlflp+Ufsk2CbLcSz5r6+WMaucewHU9+QHUhcFzVVXKvZ2YzPd7VHh9jR0Re1s8+lH5b1VU1Wx9UyZ0LTHbI36ha2oElvC+w7fiF22rc0R5pzPWXk63W/wCLq5Rw0xtEdFq7M7RwY+28TvELZo3aPbfuP5jRbsPPwlkeBOqW3eAWn6CL3HqD0UZRSrvetsZhtFQ1FRHTiCePh5eGS1js0rGEGPy+VzjoByRlErnoC8xR8Tz5G5v2sozfndRkzoCAgIPEsQlFiLoNF1M+k1jNx+if5IxxjZuQTiYdj1HVFiXPxTZ6mxSWGaRlpoHB8crCWSC3Npc3VzCCQWm4IJRXVQEBAQEHE2s2lj2Wh48scz2DmYmB2XsXkkBoJIFzogik+0+PYpGH0mFiFriMrqiZgfkuBfhXBY7mfFyt9V0j3pLQrdjsb2lidFiFc3gvsXQRRRDyuDm/e5AdCAeSqZlItmti3bP04p4ZOGy5LiBd7nHm57up5D0AARMTKjt720Da2qdSwm8NO7KXdZJho9xPYG7R7E9VFinCAIyEBBv0dOZMrWi75TYDlZvU39T+TT3SquLdM1VM7Fmq/di3RvP8+m7pbR4iIrU0JPDjAaT+kevwvP0ljMzeubz9HveLa6bcRo7PKmmIie8+78+9HwM3Jeg+ebL6JzLA6PP09QO7j9KVTFMZllaoqu1cNEJLsnhonJ4diRYOkIuBf6Y2nmfU/nyXLVZrvT5uVPbr8XsU66x4fRw6fz3Z3r6R7qes+vLP0WXhWFiLkNSAC46kgdPQeg0XTbtUW4xRGHh3r92/Xx3KpmUhGzzMXY6J8YkY4WIPL3v0I7jks2uIV1NsxWbBVRbHDxi8tdSzGQtsM7Guic0aOJMjGkOFj5hbpY5xhnPvfoDCqk1LBfmNFgtM5VhvTq/tM9LSmxFRW07C3uwP8Qt7ln4qpG63FGYgICAgICDXqKUS6jR3cIkwxQVRYckmh6HoUSJ7t1GQgICAgxVMDappY8Xa7QhBlQEHB27xd2A4fVTtNnsiOQ9nu8DD/icEH47c4uNzqTrdB8QEHplr68uv+ise8lI8BhLI5qki3hLIx6kdPQAWXnay5x102475l9L4JpqrVqvVY54nh/X68vmjoBlOp1P4knsOpXoRERD5uuuqqqap5zLu02DSUbQ+Q8EkXDSLzEdwz+zb+s4j5XPGpiurhtRn39I+P4y21afhp4r047R1n4flp0eGy4q5rYm+dxDbkkutq5zj2HU2t8rdTTO8zza6rsY4aYxH83XJs1s2zCY2MGtubrc3HmVsc0zmcrFwTAWuaHP+AplnTSkUMLYRZoACjZhXeOznF8cijv8AdYfTmV46GectyNcPQCN4/ZVYymuBNIYT3KSUq13sUZwavocTkjdLTQSDiNYBma+92P108wbztq0C+qi9VoYNisONwsngeJI5Bdrh+YI6EG4IOoIRW6gICAgICAgxzwNnFnBEmHqNuQAXvZFekBAQEBAQEER3sYVJjOFVUcQJflbIGgXLuE9shaB1JDTb1sg/JSAgIMtNFx3tbcNuQLkhoHqSdAsa6uGmZbLVEV1xTVOImd+ycVMtJStYwymQMAHDgGe//MPgGvqT6Lx7dnUXKpqinGes/jd9be8Z0li1Fq3zxHTZqUzaioJMEUdIwA3c0DiZeuaY6jlzFl6NOjjH+bVNXrt8tvnl8rc10zMzbpin0jn8/wAYeMLwt2MvDIg90bnZbt1lqJOeSO/TqXHRoBJ5LqiIiMRs5JmZnM85XBgmxsezLC6ZzXVDwAWs8rGjlGzrlHfm43J7CpMYSjAcGM1nvFm9B3UKaUrAy8lG18keIgXONgASSeQA1JKCmNha84mayqsc1dVuyE8+DFpGLemZw/dVhrqnouOki4DGt7BRnBV0rK1jo5Gh7Hgtc1wuC0ixBCKrIYDVbrnPmoGOq6F7i+amv99F+vCfrAFgQQT4Rf8ASaRNNmNrabagB1MJHNy3e4ss2N1xaJ7r2MhBJszMLC5IzMzJjC5d9AQEBAQEBAQEBAQEBAQEBBW+2G5yg2gc6WIupZXXJLAHRucerozax/ZLflEV5U7hcRY48Oemc3oXOkYfkBht+KDEzcdiLD43xW/Uc53/AJNaqkzLtYbualYQHBo7ucblXlDCYqlPMB3ZUeHt+9aJHfgB7KZWKO6rNscdG0VZ/RmHwWhEhjIYQHTvjJvmk5NhGUn2bmPSxljGywNnsLh2TbljImq3NDHytFmMbz4UDfpZfUnm4i56AGGccoSjB8EdIeJPqTrY/wA0ysU90kAy8lGx9QQffPjP9DYVPY2dORTtP/Evn/7bZEHN3b4EKBtKxwsWU7JC3s+X7xw/FxVa4jzLKUbBAQalDh7KF0zmX++k4rh0DuGyM5R0B4YJ9XOPVBtoCAgICAgICAgICAgICAgICAgIMFbVx0EbpJXtjYwZnPcQGgDqSUFT4vjdZvHL46W9JhrSWyVUoI41tC1rAQ5zefgBF/qI8qQxmXW2cwGDD/Dh0ABLSx9W8DiOBNzY2AA0GjQBoFfVjmZ5Ql2C7PMw45nHO7v29kytNOHbUZiAggG/Jp/oiZwAOSSFxBAItxWjUH1IQdzZuZuISPnZbI9kZbbllc0OFvghVhG6RqMxAQEBAQEBAQEBAQEBAQEBAQEBAQEEb2v23otkm3nkvIfJAzxSuvys36R6mw/ggqmWaq2+nD68O4TTmhw6FxGvQ1Dxy06+bU2DOqIYTV2WXhWzMlSGGpytYwAMp4xljY0chYaaKpFMzulkUTYQA0AAdAo2PaAgICDiba4QMeoKqnsCZInBt9BxGjNGSfR4afhBHNy1e3EMNiIFiwCI+8YyfmAD8qyxjeU+UZCAgICAgICAgICAgICAgICAgICD49wYCSQANSToAB1JQVLt7vdbDenwz76Z3hE4GaNvQmIf2rh3tl/a5K4SaohytiN2U+JH7RWlwc853PeS6ZxPqfIPXn69E5Qw51LhwnBoMIaGwxtYO4Gp9yoziIhvoogICAgIPE2bK7KAXWNg64F7aXI6XQRDYHY1+xxmY2VskMh4lspa5smgIbqfu7AWBNxbmbokQmSKICAgICAgICAgICAgICAgICAg8yyNiBc4hrWgkkmwAGpJJ5BBSO0WNVW8isfS0TiaNpAD9WxPtbPJIOcoDrhrPKbXN1Y5c2FU9E/2R3dUezZ4gBlmIF5H6m/p2+EmVilMVGQgICAgICAgICAgICAgICAgICAgICAgICAgICAgqXb+qn2yrm4bTl32eMsNQ5hLWl93F0ch6gBrRYaAuJOrQFWMz2WHs7s/DgLMsbGgkC5Aty5ADoPRQinDroyEBAQEBAQEBAQEBAQEBAQEBAQEBAQEBAQEBAQEHD2uqa2lp5nUccb3tie4F8jmuDwNMjAwh5tmOrhqAOtwGju/2aGAU7cxD5ZLySScy97/ABOcXHV178z0AVljEd0qUZCAgICAgICAgICAgICAgICAgICAgICAgICAgICAgICAgICAgICAgICAgICAgICAgICAgICAgICAgICAgICAgICAgICAgICAgICAgICAgICAgICAgICAgIC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AutoShape 4" descr="data:image/jpeg;base64,/9j/4AAQSkZJRgABAQAAAQABAAD/2wCEAAkGBxEHEhMUEhMWFBUVFxgVGBUXFRcVFxsWFRYXFxcYFRYYHCggGBslHRYUITEjJiktLy4uFyAzODgsQygtLisBCgoKDg0OGhAQGiwkICQsLCwsLDEtLC0sLC0sLCwsLCwsLiwsLCwsLCwsLCwsLCwsLCwsLCwsLCwsLCwsLCwsLP/AABEIAMkA+wMBEQACEQEDEQH/xAAcAAEAAgMBAQEAAAAAAAAAAAAABgcDBAUCAQj/xABCEAABAwIDBgUBBAYHCQAAAAABAAIDBBEFEiEGBxMxQVEiMmFxgUIUI5GhUmJygrHBFTNDY5LR4RZTc4Oio7LS8P/EABoBAQEAAwEBAAAAAAAAAAAAAAABAgMEBQb/xAA0EQEAAQMCBAMHAwIHAAAAAAAAAQIDEQQxEiFBUQUicRNhgZGhsdHB4fAyUhQjM0JykqL/2gAMAwEAAhEDEQA/ALxQEBAQEBAQEBAQEBAQEBAQEBAQEGOoLg12S2axy35ZraXt0ug52y2NM2ipIKlgsJWBxbe+V3J7b9bODhf0QdVAQEBAQEBAQEBAQEBAQEBAQEBAQEBAQEBAQEBAQEBBXu56syMr6M86OsmYB2je9xb/ANQkRIWEiiAgICAgICAgICAgICAgICAgICAgICAgICAgICAgIK52NpW0WO4y1rm2e2nkyg63e0uNx6Fx/wAY7oixkUQEBAQEBAQEBAQEBAQEBAQEBAQEBAQEBAQEBAQEBBW+Kxf0VtLRyjRtbTSwu9XQgvufhsQ+FET+odkez1uFSd2yiiAgICAgICAgICAgICAgICAgICAgICAgICAgICAggu2zmPr8Ika4OdFVvhdY3LTLTlxaexsGG3qERLsR0yHs5EluBGQgICAgICAgICAgICAgICAgICAgICAgICAgICAg0sZw1mLwvie57Q4WzRyPjcD0Icwg/HI9boKahr30mF4K7wl8GIOY420JjdUZufPM3rzubok4XRiGjQexCEtlpuEV9QEBAQEBAQEBAQEBAQEBAQEBAQEBAQEBAQEBBAdrN7FBs1UNgcHykEiV0YBEZHQ3IzO5XA5D8ETLbrt4dDNh9VVUtQx7oonODT4XCR3hjD43WIBeWjlY+qGVdT0klLguFmUkunxJszbgB2ScTlpNueYEP/fRJ2XlVi7CiyyR8h7Ir0gICAgICAgICAgICAgICAgICAgIK83z1r8IpY5oqmame+aOAvje7Lw3Z3OJjva4AJzNAdoBeyJLt4htPR7KUcc01U6ZjwOHIS2R8txcZcjQCLa3AsFJFb4xtfjcjYsSuKXD3StYyLIHOLHeWaVpbd0bjYaOaSLZQLhyse9Jzhb2zuLNxqBkosCdHtBuGvHmAPUdQeoIPVFicxl0kUQamL4gzCYJZ5PJEx0jvZjS429dEFK7jaF2N1U9VMA4NZJnuNHzVj8z+ehAYzUf3gVljG6SYrukw6rrYnxRmNodnliabxOAN7ZT5AeVgbW6BQzzw397jQ8YTHYWdiVMLenjbp/iRU7rDZhQnZliNwPZFekBAQEBAQEBAQEBAQEBAQEBAQEBBzsfwSDaGB8FQwPjf06g9HNP0uHdBU8O5t2G1Eb5JjWU8JLo4Hgi13F2VwzEFt9Ta2Y3uOhMZzGyfY4GbT0s9JK3IZYy0XGgeNWO+HBp+FcJFSpdzG2I2aqamlr5OEx3WQ2DJoBkc1x6EtAF/wC7aOqjKIwnGK77MOpHlsIfOB9Y+7YT+rmGY+9rdrrCuqY2jLqsWKLkTNVyKfXP6NWHfnROF3QvB7B7XfxssIuz1plvr0NGM0XqJ+cT9kX3n71oNo6E01MyVhke3OXZLcNt3FoyvJuXBnTldbInPRy3bM0f7on0nLS2P23bsjh8UED2CaV0lTPI4NkEbbcOONjc4vIRHGbHRodqLk2y3a7c0cXnzj3JJshvtpi1wr2PZL4jxI2XY5oF2gtzFzXHl1HI3HSRnHNK4piqeDbpndvbEVx3l1ja2YtZHRvcYacSNc7M4ANc9g1FvNmPmdYCwac1RaOIGzCiSzxiwHsivSAgICAgICAgICAgICAgICAgICAg+PcGAkkADUk6AD1KCHY7vIosLuIyah393bh39ZTof3cx9Fz16q3Tyzmfc9PTeE6m9zxwx3nl+6qtrt6c1abNLYezYtX/AL0h1HuMvstdNy/c50xiHZc0nh+kjF6Zrq7Ry+23xn4K0xDFn1xcTzcbucfE9xPMuedSfVbqLOJzVOZcN/xCa6fZ2qIop90c/m06iLgutcHlqPZbKKuKMuXUWfY3JozljAzclk0xEzOIb5wSpa3OYXtbzzOGUfmtM37ecZdseG6qY4uDl6xH3loFuVbsOFKKaroo6MCSgc6XW84e9rTrYHzfwFlcNc5zu2N2GKwYFXtqppTFHEH2jbdz5S9rmtjHIAa3LnEDwjUXCjNdc29aiqQAYaprCfDLwC6N4HMsc0km3t+KbJPN2sJ3k4Rihyx1kYPK0maHXsOKGgn2RUrjkEoBaQQeRBuPghFekBAQEBAQEBAQEBAQEBAQaGN4xBgUL56iQRxsGpPU9A0c3OPQBBUmM7w8crGQ1NFQyMpnl9rwcbM0EZXOLXZrWBN7NGtru5qpmWhT7766iOWppIXOHQGWndb1EgcrNPvTinsktPvogqYDJ9lkiI0zSPZwc3UNe3xyEdmsv7c1zXb8UTwxzq7R+vaPV2WdNNccdc8NPef0jrKsdrt5s+OEgEubfTMMsY9WQAkeoLy4+y1ewuXed2rEdo/Werpp1tqxysUc/wC6d/2Q2XEp6q+Z5t1PL81spsWqNoWrxDV3qedeI69P56NFy6IebVMZ5MmThAE9dQP5+yxznlDbwTbiK6o32j9fTt3ZaHhuJ4uYjnZvMkdLrC7xxHkbtH7Cqqfb5mN+XWe3xdyHaR2FtH2enbFfk9zcxPsSFzxpKpnirrmXpVeNWqKeDT2opj1++MfdxsRxafEjeWRz/Qk2/BdNFqijaHl6jXX7/wDXVy7Ryj5Q8VUABaGOLwWhw6kX5tNuRButteI3clumqucUxzd3BcNZiMMpn+0cQNY2mYyNzg/XUD0tY6d1rrqq6O7RW9PVEzdn64nbp35rj3dbKwbNQM48EM1QTxDI6NrnsLgPA1xvYNtzHUnutmHnTVzWFhk32x2ZztRyb2Qjm9Yzs3RY4LVNNFL6uYMwv2f5h8FRmiFbu2fhoc/CauSlf/u3udJEdNBmPjb8lw/VSZykRETnDF/tfimyDWDFaQzxAeKspTny6n+tjyttYWu7wjTS6jKqYzyTDZ3aqi2lbelqGSdS2+V4/ajdZw/BXKOygICAgICAgICAgICDmbSY9Bs3TvqKh2VjByGrnOPlYwdXH/U2AJQVXs3hlTvWqW11eMlBE4/Z6a/heWm2v6Q08TupGUaA2ot2urYcKjL5HNjjaLf5NaBzPQAanosKqopjNU8mdu3VcqimmMyonedvObiOaCONrmA2LXAO9fvHfh4GnpqT5VyxVcv/ANPlp79Z9O0fV3V0WtL5ao4q/wDzT+Z+ipK2tkrjmkcXEaDoAOzWjRo9AF027dNuMUxhxXLtdyc1zljdHwvMPW3X57KxVnZlVam3/qR8Pz2eXvLvbt0ViMNdVc1JFs1sw/EgZXi0bdbE2zdvhceq1M0RMUb9Z7fu9zwvwr2s03L39M7R/d+I+7XrcHlfITIWi5+k5rDoANFnp71E0xFMT8mHiGg1M3JuXKqImenFEYjpHNtxYLRQ5eLVSNv+jC029bOkF/hb5rjaYn5PPp0lyPNFdH/aHx2JxzUktNM4v4Ts9K8C+pIa5rjfRuUAgdPwWdMxMOa9amivPftzhxsPw81V3OOWNvmef4DuVou3oo5Rzmeju0Wgqv8Anq8tEb1fj3/ZbGx+xDC0S1EWVp8kLhqR0dN3v+h+PYLVmrPFcnM/SGWs8Ro4Zs6anhp2z1lYLDl0HLsul47MwoOlhYfEczWF3bsoyh2W1UjfNGfhRlmXqOvY/QnKex0RctkEO9UVBtpd1tDizjLBmoqjm2aDwjNzBdGCAddTbKT3RMNHCdpMR2Te6LGGh9MNI6+NrnNvcBomDQS2+viIFiOt7oqwqOrjrmNkie2Rjhdr2ODmkehGhQZkBAQEBAQEBAQa2JV8eGRSTTODI42l7nHoB/E+nVBTGGUtRvkq+PUB0WGU7iGRXsZHdiR9RFszhyByjnmQXBW1lNs7T55HMggiaAOTWtaNGtaB8AAegCD897U7yW7QPL3ZgLkRsHJjP/Y9T8cgAvM1GnvXq8ztG0PptDqdBpbcTMzNU78kPkxCkkdmMRPyfz7rZFnURTiKlua/wy5c467cz/OvduU+I0BIvEG25HKtFdjVY/qy7LWv8JmY8kUz/wAXLxqnNVM58QL2usRbXXQW97/xXXpauGiKKt3keL2Krt+q/b50TETnpGIw0Z4PsTgHFrnDm0G4B7OI0J9B/ouuY6PFt1RTMVYz9mWTFpn/AFEe2iwpt0U7Uw6L2t1F6fPXPpE4j5QwGqkk+px+Stk1S5IoiZ2y8SFzvMT8n/NTiyz9nNPTDZoqZ73MbwnPzkZWaguJ5ZfdYVxM8onEuixVFHmuU8VOds429/3WjNu7mxGmcHyNjlFuHE3+qaB9LyBck9xy9Vrs6am3z3nu267xWvU4opjhojaIRaTEsa2OIEjpQwHTifexH0DzcD2BBW/GHnYiU72G27G0JcydjYSxuZ8udoiDeriHHM0e2a3WyrGacLWiwCxBL7hMrwO3HGIgANAFGb0gxywNm8wBRMNM0T4TeN1h+ieSJjsyMrsptIMp/JFy2SGzAg2cCLEcwQeYKKhNfsfNgTnT4Q4ROJzOpHH7iTvkH0H05dBkuSrnuxx2dPZLbKHaEvhc0wVcX9bTSaPby8Tb+dmo1HcdwTGUJMgICAgICAgwVtXHQMdJK9sbGC7nuIa0DuSeSCmcTxObfDWfZKZz4sNgIdNLbKZNdNDyvY5WnsXEaAALGxHHKHYumDW5WRQtsGN5ADkPUk/JJ9VWM1dH5u3gbdVG2k2aQ5IWE8OEHwt/Wd+k89/gKMkUQEHpjc5A7/8A2qsRklIKCikjp5ZYja5ytvceAaOLegcdBfoAe65bmqt03ooxz79ns6bwy/d0VVyKsRvw9Jx36eiPEWXS8eYxOH0EDpf3UxLKKqY6Zeg9z9Bf2H+QUxTHOWcXLlflp+Ufsk2CbLcSz5r6+WMaucewHU9+QHUhcFzVVXKvZ2YzPd7VHh9jR0Re1s8+lH5b1VU1Wx9UyZ0LTHbI36ha2oElvC+w7fiF22rc0R5pzPWXk63W/wCLq5Rw0xtEdFq7M7RwY+28TvELZo3aPbfuP5jRbsPPwlkeBOqW3eAWn6CL3HqD0UZRSrvetsZhtFQ1FRHTiCePh5eGS1js0rGEGPy+VzjoByRlErnoC8xR8Tz5G5v2sozfndRkzoCAgIPEsQlFiLoNF1M+k1jNx+if5IxxjZuQTiYdj1HVFiXPxTZ6mxSWGaRlpoHB8crCWSC3Npc3VzCCQWm4IJRXVQEBAQEHE2s2lj2Wh48scz2DmYmB2XsXkkBoJIFzogik+0+PYpGH0mFiFriMrqiZgfkuBfhXBY7mfFyt9V0j3pLQrdjsb2lidFiFc3gvsXQRRRDyuDm/e5AdCAeSqZlItmti3bP04p4ZOGy5LiBd7nHm57up5D0AARMTKjt720Da2qdSwm8NO7KXdZJho9xPYG7R7E9VFinCAIyEBBv0dOZMrWi75TYDlZvU39T+TT3SquLdM1VM7Fmq/di3RvP8+m7pbR4iIrU0JPDjAaT+kevwvP0ljMzeubz9HveLa6bcRo7PKmmIie8+78+9HwM3Jeg+ebL6JzLA6PP09QO7j9KVTFMZllaoqu1cNEJLsnhonJ4diRYOkIuBf6Y2nmfU/nyXLVZrvT5uVPbr8XsU66x4fRw6fz3Z3r6R7qes+vLP0WXhWFiLkNSAC46kgdPQeg0XTbtUW4xRGHh3r92/Xx3KpmUhGzzMXY6J8YkY4WIPL3v0I7jks2uIV1NsxWbBVRbHDxi8tdSzGQtsM7Guic0aOJMjGkOFj5hbpY5xhnPvfoDCqk1LBfmNFgtM5VhvTq/tM9LSmxFRW07C3uwP8Qt7ln4qpG63FGYgICAgICDXqKUS6jR3cIkwxQVRYckmh6HoUSJ7t1GQgICAgxVMDappY8Xa7QhBlQEHB27xd2A4fVTtNnsiOQ9nu8DD/icEH47c4uNzqTrdB8QEHplr68uv+ise8lI8BhLI5qki3hLIx6kdPQAWXnay5x102475l9L4JpqrVqvVY54nh/X68vmjoBlOp1P4knsOpXoRERD5uuuqqqap5zLu02DSUbQ+Q8EkXDSLzEdwz+zb+s4j5XPGpiurhtRn39I+P4y21afhp4r047R1n4flp0eGy4q5rYm+dxDbkkutq5zj2HU2t8rdTTO8zza6rsY4aYxH83XJs1s2zCY2MGtubrc3HmVsc0zmcrFwTAWuaHP+AplnTSkUMLYRZoACjZhXeOznF8cijv8AdYfTmV46GectyNcPQCN4/ZVYymuBNIYT3KSUq13sUZwavocTkjdLTQSDiNYBma+92P108wbztq0C+qi9VoYNisONwsngeJI5Bdrh+YI6EG4IOoIRW6gICAgICAgxzwNnFnBEmHqNuQAXvZFekBAQEBAQEER3sYVJjOFVUcQJflbIGgXLuE9shaB1JDTb1sg/JSAgIMtNFx3tbcNuQLkhoHqSdAsa6uGmZbLVEV1xTVOImd+ycVMtJStYwymQMAHDgGe//MPgGvqT6Lx7dnUXKpqinGes/jd9be8Z0li1Fq3zxHTZqUzaioJMEUdIwA3c0DiZeuaY6jlzFl6NOjjH+bVNXrt8tvnl8rc10zMzbpin0jn8/wAYeMLwt2MvDIg90bnZbt1lqJOeSO/TqXHRoBJ5LqiIiMRs5JmZnM85XBgmxsezLC6ZzXVDwAWs8rGjlGzrlHfm43J7CpMYSjAcGM1nvFm9B3UKaUrAy8lG18keIgXONgASSeQA1JKCmNha84mayqsc1dVuyE8+DFpGLemZw/dVhrqnouOki4DGt7BRnBV0rK1jo5Gh7Hgtc1wuC0ixBCKrIYDVbrnPmoGOq6F7i+amv99F+vCfrAFgQQT4Rf8ASaRNNmNrabagB1MJHNy3e4ss2N1xaJ7r2MhBJszMLC5IzMzJjC5d9AQEBAQEBAQEBAQEBAQEBBW+2G5yg2gc6WIupZXXJLAHRucerozax/ZLflEV5U7hcRY48Oemc3oXOkYfkBht+KDEzcdiLD43xW/Uc53/AJNaqkzLtYbualYQHBo7ucblXlDCYqlPMB3ZUeHt+9aJHfgB7KZWKO6rNscdG0VZ/RmHwWhEhjIYQHTvjJvmk5NhGUn2bmPSxljGywNnsLh2TbljImq3NDHytFmMbz4UDfpZfUnm4i56AGGccoSjB8EdIeJPqTrY/wA0ysU90kAy8lGx9QQffPjP9DYVPY2dORTtP/Evn/7bZEHN3b4EKBtKxwsWU7JC3s+X7xw/FxVa4jzLKUbBAQalDh7KF0zmX++k4rh0DuGyM5R0B4YJ9XOPVBtoCAgICAgICAgICAgICAgICAgIMFbVx0EbpJXtjYwZnPcQGgDqSUFT4vjdZvHL46W9JhrSWyVUoI41tC1rAQ5zefgBF/qI8qQxmXW2cwGDD/Dh0ABLSx9W8DiOBNzY2AA0GjQBoFfVjmZ5Ql2C7PMw45nHO7v29kytNOHbUZiAggG/Jp/oiZwAOSSFxBAItxWjUH1IQdzZuZuISPnZbI9kZbbllc0OFvghVhG6RqMxAQEBAQEBAQEBAQEBAQEBAQEBAQEEb2v23otkm3nkvIfJAzxSuvys36R6mw/ggqmWaq2+nD68O4TTmhw6FxGvQ1Dxy06+bU2DOqIYTV2WXhWzMlSGGpytYwAMp4xljY0chYaaKpFMzulkUTYQA0AAdAo2PaAgICDiba4QMeoKqnsCZInBt9BxGjNGSfR4afhBHNy1e3EMNiIFiwCI+8YyfmAD8qyxjeU+UZCAgICAgICAgICAgICAgICAgICD49wYCSQANSToAB1JQVLt7vdbDenwz76Z3hE4GaNvQmIf2rh3tl/a5K4SaohytiN2U+JH7RWlwc853PeS6ZxPqfIPXn69E5Qw51LhwnBoMIaGwxtYO4Gp9yoziIhvoogICAgIPE2bK7KAXWNg64F7aXI6XQRDYHY1+xxmY2VskMh4lspa5smgIbqfu7AWBNxbmbokQmSKICAgICAgICAgICAgICAgICAg8yyNiBc4hrWgkkmwAGpJJ5BBSO0WNVW8isfS0TiaNpAD9WxPtbPJIOcoDrhrPKbXN1Y5c2FU9E/2R3dUezZ4gBlmIF5H6m/p2+EmVilMVGQgICAgICAgICAgICAgICAgICAgICAgICAgICAgqXb+qn2yrm4bTl32eMsNQ5hLWl93F0ch6gBrRYaAuJOrQFWMz2WHs7s/DgLMsbGgkC5Aty5ADoPRQinDroyEBAQEBAQEBAQEBAQEBAQEBAQEBAQEBAQEBAQEHD2uqa2lp5nUccb3tie4F8jmuDwNMjAwh5tmOrhqAOtwGju/2aGAU7cxD5ZLySScy97/ABOcXHV178z0AVljEd0qUZCAgICAgICAgICAgICAgICAgICAgICAgICAgICAgICAgICAgICAgICAgICAgICAgICAgICAgICAgICAgICAgICAgICAgICAgICAgICAgICAgICAgICAgIC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4" name="AutoShape 6" descr="data:image/jpeg;base64,/9j/4AAQSkZJRgABAQAAAQABAAD/2wCEAAkGBxEHEhMUEhMWFBUVFxgVGBUXFRcVFxsWFRYXFxcYFRYYHCggGBslHRYUITEjJiktLy4uFyAzODgsQygtLisBCgoKDg0OGhAQGiwkICQsLCwsLDEtLC0sLC0sLCwsLCwsLiwsLCwsLCwsLCwsLCwsLCwsLCwsLCwsLCwsLCwsLP/AABEIAMkA+wMBEQACEQEDEQH/xAAcAAEAAgMBAQEAAAAAAAAAAAAABgcDBAUCAQj/xABCEAABAwIDBgUBBAYHCQAAAAABAAIDBBEFEiEGBxMxQVEiMmFxgUIUI5GhUmJygrHBFTNDY5LR4RZTc4Oio7LS8P/EABoBAQEAAwEBAAAAAAAAAAAAAAABAgMEBQb/xAA0EQEAAQMCBAMHAwIHAAAAAAAAAQIDEQQxEiFBUQUicRNhgZGhsdHB4fAyUhQjM0JykqL/2gAMAwEAAhEDEQA/ALxQEBAQEBAQEBAQEBAQEBAQEBAQEGOoLg12S2axy35ZraXt0ug52y2NM2ipIKlgsJWBxbe+V3J7b9bODhf0QdVAQEBAQEBAQEBAQEBAQEBAQEBAQEBAQEBAQEBAQEBBXu56syMr6M86OsmYB2je9xb/ANQkRIWEiiAgICAgICAgICAgICAgICAgICAgICAgICAgICAgIK52NpW0WO4y1rm2e2nkyg63e0uNx6Fx/wAY7oixkUQEBAQEBAQEBAQEBAQEBAQEBAQEBAQEBAQEBAQEBBW+Kxf0VtLRyjRtbTSwu9XQgvufhsQ+FET+odkez1uFSd2yiiAgICAgICAgICAgICAgICAgICAgICAgICAgICAggu2zmPr8Ika4OdFVvhdY3LTLTlxaexsGG3qERLsR0yHs5EluBGQgICAgICAgICAgICAgICAgICAgICAgICAgICAg0sZw1mLwvie57Q4WzRyPjcD0Icwg/HI9boKahr30mF4K7wl8GIOY420JjdUZufPM3rzubok4XRiGjQexCEtlpuEV9QEBAQEBAQEBAQEBAQEBAQEBAQEBAQEBAQEBBAdrN7FBs1UNgcHykEiV0YBEZHQ3IzO5XA5D8ETLbrt4dDNh9VVUtQx7oonODT4XCR3hjD43WIBeWjlY+qGVdT0klLguFmUkunxJszbgB2ScTlpNueYEP/fRJ2XlVi7CiyyR8h7Ir0gICAgICAgICAgICAgICAgICAgIK83z1r8IpY5oqmame+aOAvje7Lw3Z3OJjva4AJzNAdoBeyJLt4htPR7KUcc01U6ZjwOHIS2R8txcZcjQCLa3AsFJFb4xtfjcjYsSuKXD3StYyLIHOLHeWaVpbd0bjYaOaSLZQLhyse9Jzhb2zuLNxqBkosCdHtBuGvHmAPUdQeoIPVFicxl0kUQamL4gzCYJZ5PJEx0jvZjS429dEFK7jaF2N1U9VMA4NZJnuNHzVj8z+ehAYzUf3gVljG6SYrukw6rrYnxRmNodnliabxOAN7ZT5AeVgbW6BQzzw397jQ8YTHYWdiVMLenjbp/iRU7rDZhQnZliNwPZFekBAQEBAQEBAQEBAQEBAQEBAQEBBzsfwSDaGB8FQwPjf06g9HNP0uHdBU8O5t2G1Eb5JjWU8JLo4Hgi13F2VwzEFt9Ta2Y3uOhMZzGyfY4GbT0s9JK3IZYy0XGgeNWO+HBp+FcJFSpdzG2I2aqamlr5OEx3WQ2DJoBkc1x6EtAF/wC7aOqjKIwnGK77MOpHlsIfOB9Y+7YT+rmGY+9rdrrCuqY2jLqsWKLkTNVyKfXP6NWHfnROF3QvB7B7XfxssIuz1plvr0NGM0XqJ+cT9kX3n71oNo6E01MyVhke3OXZLcNt3FoyvJuXBnTldbInPRy3bM0f7on0nLS2P23bsjh8UED2CaV0lTPI4NkEbbcOONjc4vIRHGbHRodqLk2y3a7c0cXnzj3JJshvtpi1wr2PZL4jxI2XY5oF2gtzFzXHl1HI3HSRnHNK4piqeDbpndvbEVx3l1ja2YtZHRvcYacSNc7M4ANc9g1FvNmPmdYCwac1RaOIGzCiSzxiwHsivSAgICAgICAgICAgICAgICAgICAg+PcGAkkADUk6AD1KCHY7vIosLuIyah393bh39ZTof3cx9Fz16q3Tyzmfc9PTeE6m9zxwx3nl+6qtrt6c1abNLYezYtX/AL0h1HuMvstdNy/c50xiHZc0nh+kjF6Zrq7Ry+23xn4K0xDFn1xcTzcbucfE9xPMuedSfVbqLOJzVOZcN/xCa6fZ2qIop90c/m06iLgutcHlqPZbKKuKMuXUWfY3JozljAzclk0xEzOIb5wSpa3OYXtbzzOGUfmtM37ecZdseG6qY4uDl6xH3loFuVbsOFKKaroo6MCSgc6XW84e9rTrYHzfwFlcNc5zu2N2GKwYFXtqppTFHEH2jbdz5S9rmtjHIAa3LnEDwjUXCjNdc29aiqQAYaprCfDLwC6N4HMsc0km3t+KbJPN2sJ3k4Rihyx1kYPK0maHXsOKGgn2RUrjkEoBaQQeRBuPghFekBAQEBAQEBAQEBAQEBAQaGN4xBgUL56iQRxsGpPU9A0c3OPQBBUmM7w8crGQ1NFQyMpnl9rwcbM0EZXOLXZrWBN7NGtru5qpmWhT7766iOWppIXOHQGWndb1EgcrNPvTinsktPvogqYDJ9lkiI0zSPZwc3UNe3xyEdmsv7c1zXb8UTwxzq7R+vaPV2WdNNccdc8NPef0jrKsdrt5s+OEgEubfTMMsY9WQAkeoLy4+y1ewuXed2rEdo/Werpp1tqxysUc/wC6d/2Q2XEp6q+Z5t1PL81spsWqNoWrxDV3qedeI69P56NFy6IebVMZ5MmThAE9dQP5+yxznlDbwTbiK6o32j9fTt3ZaHhuJ4uYjnZvMkdLrC7xxHkbtH7Cqqfb5mN+XWe3xdyHaR2FtH2enbFfk9zcxPsSFzxpKpnirrmXpVeNWqKeDT2opj1++MfdxsRxafEjeWRz/Qk2/BdNFqijaHl6jXX7/wDXVy7Ryj5Q8VUABaGOLwWhw6kX5tNuRButteI3clumqucUxzd3BcNZiMMpn+0cQNY2mYyNzg/XUD0tY6d1rrqq6O7RW9PVEzdn64nbp35rj3dbKwbNQM48EM1QTxDI6NrnsLgPA1xvYNtzHUnutmHnTVzWFhk32x2ZztRyb2Qjm9Yzs3RY4LVNNFL6uYMwv2f5h8FRmiFbu2fhoc/CauSlf/u3udJEdNBmPjb8lw/VSZykRETnDF/tfimyDWDFaQzxAeKspTny6n+tjyttYWu7wjTS6jKqYzyTDZ3aqi2lbelqGSdS2+V4/ajdZw/BXKOygICAgICAgICAgICDmbSY9Bs3TvqKh2VjByGrnOPlYwdXH/U2AJQVXs3hlTvWqW11eMlBE4/Z6a/heWm2v6Q08TupGUaA2ot2urYcKjL5HNjjaLf5NaBzPQAanosKqopjNU8mdu3VcqimmMyonedvObiOaCONrmA2LXAO9fvHfh4GnpqT5VyxVcv/ANPlp79Z9O0fV3V0WtL5ao4q/wDzT+Z+ipK2tkrjmkcXEaDoAOzWjRo9AF027dNuMUxhxXLtdyc1zljdHwvMPW3X57KxVnZlVam3/qR8Pz2eXvLvbt0ViMNdVc1JFs1sw/EgZXi0bdbE2zdvhceq1M0RMUb9Z7fu9zwvwr2s03L39M7R/d+I+7XrcHlfITIWi5+k5rDoANFnp71E0xFMT8mHiGg1M3JuXKqImenFEYjpHNtxYLRQ5eLVSNv+jC029bOkF/hb5rjaYn5PPp0lyPNFdH/aHx2JxzUktNM4v4Ts9K8C+pIa5rjfRuUAgdPwWdMxMOa9amivPftzhxsPw81V3OOWNvmef4DuVou3oo5Rzmeju0Wgqv8Anq8tEb1fj3/ZbGx+xDC0S1EWVp8kLhqR0dN3v+h+PYLVmrPFcnM/SGWs8Ro4Zs6anhp2z1lYLDl0HLsul47MwoOlhYfEczWF3bsoyh2W1UjfNGfhRlmXqOvY/QnKex0RctkEO9UVBtpd1tDizjLBmoqjm2aDwjNzBdGCAddTbKT3RMNHCdpMR2Te6LGGh9MNI6+NrnNvcBomDQS2+viIFiOt7oqwqOrjrmNkie2Rjhdr2ODmkehGhQZkBAQEBAQEBAQa2JV8eGRSTTODI42l7nHoB/E+nVBTGGUtRvkq+PUB0WGU7iGRXsZHdiR9RFszhyByjnmQXBW1lNs7T55HMggiaAOTWtaNGtaB8AAegCD897U7yW7QPL3ZgLkRsHJjP/Y9T8cgAvM1GnvXq8ztG0PptDqdBpbcTMzNU78kPkxCkkdmMRPyfz7rZFnURTiKlua/wy5c467cz/OvduU+I0BIvEG25HKtFdjVY/qy7LWv8JmY8kUz/wAXLxqnNVM58QL2usRbXXQW97/xXXpauGiKKt3keL2Krt+q/b50TETnpGIw0Z4PsTgHFrnDm0G4B7OI0J9B/ouuY6PFt1RTMVYz9mWTFpn/AFEe2iwpt0U7Uw6L2t1F6fPXPpE4j5QwGqkk+px+Stk1S5IoiZ2y8SFzvMT8n/NTiyz9nNPTDZoqZ73MbwnPzkZWaguJ5ZfdYVxM8onEuixVFHmuU8VOds429/3WjNu7mxGmcHyNjlFuHE3+qaB9LyBck9xy9Vrs6am3z3nu267xWvU4opjhojaIRaTEsa2OIEjpQwHTifexH0DzcD2BBW/GHnYiU72G27G0JcydjYSxuZ8udoiDeriHHM0e2a3WyrGacLWiwCxBL7hMrwO3HGIgANAFGb0gxywNm8wBRMNM0T4TeN1h+ieSJjsyMrsptIMp/JFy2SGzAg2cCLEcwQeYKKhNfsfNgTnT4Q4ROJzOpHH7iTvkH0H05dBkuSrnuxx2dPZLbKHaEvhc0wVcX9bTSaPby8Tb+dmo1HcdwTGUJMgICAgICAgwVtXHQMdJK9sbGC7nuIa0DuSeSCmcTxObfDWfZKZz4sNgIdNLbKZNdNDyvY5WnsXEaAALGxHHKHYumDW5WRQtsGN5ADkPUk/JJ9VWM1dH5u3gbdVG2k2aQ5IWE8OEHwt/Wd+k89/gKMkUQEHpjc5A7/8A2qsRklIKCikjp5ZYja5ytvceAaOLegcdBfoAe65bmqt03ooxz79ns6bwy/d0VVyKsRvw9Jx36eiPEWXS8eYxOH0EDpf3UxLKKqY6Zeg9z9Bf2H+QUxTHOWcXLlflp+Ufsk2CbLcSz5r6+WMaucewHU9+QHUhcFzVVXKvZ2YzPd7VHh9jR0Re1s8+lH5b1VU1Wx9UyZ0LTHbI36ha2oElvC+w7fiF22rc0R5pzPWXk63W/wCLq5Rw0xtEdFq7M7RwY+28TvELZo3aPbfuP5jRbsPPwlkeBOqW3eAWn6CL3HqD0UZRSrvetsZhtFQ1FRHTiCePh5eGS1js0rGEGPy+VzjoByRlErnoC8xR8Tz5G5v2sozfndRkzoCAgIPEsQlFiLoNF1M+k1jNx+if5IxxjZuQTiYdj1HVFiXPxTZ6mxSWGaRlpoHB8crCWSC3Npc3VzCCQWm4IJRXVQEBAQEHE2s2lj2Wh48scz2DmYmB2XsXkkBoJIFzogik+0+PYpGH0mFiFriMrqiZgfkuBfhXBY7mfFyt9V0j3pLQrdjsb2lidFiFc3gvsXQRRRDyuDm/e5AdCAeSqZlItmti3bP04p4ZOGy5LiBd7nHm57up5D0AARMTKjt720Da2qdSwm8NO7KXdZJho9xPYG7R7E9VFinCAIyEBBv0dOZMrWi75TYDlZvU39T+TT3SquLdM1VM7Fmq/di3RvP8+m7pbR4iIrU0JPDjAaT+kevwvP0ljMzeubz9HveLa6bcRo7PKmmIie8+78+9HwM3Jeg+ebL6JzLA6PP09QO7j9KVTFMZllaoqu1cNEJLsnhonJ4diRYOkIuBf6Y2nmfU/nyXLVZrvT5uVPbr8XsU66x4fRw6fz3Z3r6R7qes+vLP0WXhWFiLkNSAC46kgdPQeg0XTbtUW4xRGHh3r92/Xx3KpmUhGzzMXY6J8YkY4WIPL3v0I7jks2uIV1NsxWbBVRbHDxi8tdSzGQtsM7Guic0aOJMjGkOFj5hbpY5xhnPvfoDCqk1LBfmNFgtM5VhvTq/tM9LSmxFRW07C3uwP8Qt7ln4qpG63FGYgICAgICDXqKUS6jR3cIkwxQVRYckmh6HoUSJ7t1GQgICAgxVMDappY8Xa7QhBlQEHB27xd2A4fVTtNnsiOQ9nu8DD/icEH47c4uNzqTrdB8QEHplr68uv+ise8lI8BhLI5qki3hLIx6kdPQAWXnay5x102475l9L4JpqrVqvVY54nh/X68vmjoBlOp1P4knsOpXoRERD5uuuqqqap5zLu02DSUbQ+Q8EkXDSLzEdwz+zb+s4j5XPGpiurhtRn39I+P4y21afhp4r047R1n4flp0eGy4q5rYm+dxDbkkutq5zj2HU2t8rdTTO8zza6rsY4aYxH83XJs1s2zCY2MGtubrc3HmVsc0zmcrFwTAWuaHP+AplnTSkUMLYRZoACjZhXeOznF8cijv8AdYfTmV46GectyNcPQCN4/ZVYymuBNIYT3KSUq13sUZwavocTkjdLTQSDiNYBma+92P108wbztq0C+qi9VoYNisONwsngeJI5Bdrh+YI6EG4IOoIRW6gICAgICAgxzwNnFnBEmHqNuQAXvZFekBAQEBAQEER3sYVJjOFVUcQJflbIGgXLuE9shaB1JDTb1sg/JSAgIMtNFx3tbcNuQLkhoHqSdAsa6uGmZbLVEV1xTVOImd+ycVMtJStYwymQMAHDgGe//MPgGvqT6Lx7dnUXKpqinGes/jd9be8Z0li1Fq3zxHTZqUzaioJMEUdIwA3c0DiZeuaY6jlzFl6NOjjH+bVNXrt8tvnl8rc10zMzbpin0jn8/wAYeMLwt2MvDIg90bnZbt1lqJOeSO/TqXHRoBJ5LqiIiMRs5JmZnM85XBgmxsezLC6ZzXVDwAWs8rGjlGzrlHfm43J7CpMYSjAcGM1nvFm9B3UKaUrAy8lG18keIgXONgASSeQA1JKCmNha84mayqsc1dVuyE8+DFpGLemZw/dVhrqnouOki4DGt7BRnBV0rK1jo5Gh7Hgtc1wuC0ixBCKrIYDVbrnPmoGOq6F7i+amv99F+vCfrAFgQQT4Rf8ASaRNNmNrabagB1MJHNy3e4ss2N1xaJ7r2MhBJszMLC5IzMzJjC5d9AQEBAQEBAQEBAQEBAQEBBW+2G5yg2gc6WIupZXXJLAHRucerozax/ZLflEV5U7hcRY48Oemc3oXOkYfkBht+KDEzcdiLD43xW/Uc53/AJNaqkzLtYbualYQHBo7ucblXlDCYqlPMB3ZUeHt+9aJHfgB7KZWKO6rNscdG0VZ/RmHwWhEhjIYQHTvjJvmk5NhGUn2bmPSxljGywNnsLh2TbljImq3NDHytFmMbz4UDfpZfUnm4i56AGGccoSjB8EdIeJPqTrY/wA0ysU90kAy8lGx9QQffPjP9DYVPY2dORTtP/Evn/7bZEHN3b4EKBtKxwsWU7JC3s+X7xw/FxVa4jzLKUbBAQalDh7KF0zmX++k4rh0DuGyM5R0B4YJ9XOPVBtoCAgICAgICAgICAgICAgICAgIMFbVx0EbpJXtjYwZnPcQGgDqSUFT4vjdZvHL46W9JhrSWyVUoI41tC1rAQ5zefgBF/qI8qQxmXW2cwGDD/Dh0ABLSx9W8DiOBNzY2AA0GjQBoFfVjmZ5Ql2C7PMw45nHO7v29kytNOHbUZiAggG/Jp/oiZwAOSSFxBAItxWjUH1IQdzZuZuISPnZbI9kZbbllc0OFvghVhG6RqMxAQEBAQEBAQEBAQEBAQEBAQEBAQEEb2v23otkm3nkvIfJAzxSuvys36R6mw/ggqmWaq2+nD68O4TTmhw6FxGvQ1Dxy06+bU2DOqIYTV2WXhWzMlSGGpytYwAMp4xljY0chYaaKpFMzulkUTYQA0AAdAo2PaAgICDiba4QMeoKqnsCZInBt9BxGjNGSfR4afhBHNy1e3EMNiIFiwCI+8YyfmAD8qyxjeU+UZCAgICAgICAgICAgICAgICAgICD49wYCSQANSToAB1JQVLt7vdbDenwz76Z3hE4GaNvQmIf2rh3tl/a5K4SaohytiN2U+JH7RWlwc853PeS6ZxPqfIPXn69E5Qw51LhwnBoMIaGwxtYO4Gp9yoziIhvoogICAgIPE2bK7KAXWNg64F7aXI6XQRDYHY1+xxmY2VskMh4lspa5smgIbqfu7AWBNxbmbokQmSKICAgICAgICAgICAgICAgICAg8yyNiBc4hrWgkkmwAGpJJ5BBSO0WNVW8isfS0TiaNpAD9WxPtbPJIOcoDrhrPKbXN1Y5c2FU9E/2R3dUezZ4gBlmIF5H6m/p2+EmVilMVGQgICAgICAgICAgICAgICAgICAgICAgICAgICAgqXb+qn2yrm4bTl32eMsNQ5hLWl93F0ch6gBrRYaAuJOrQFWMz2WHs7s/DgLMsbGgkC5Aty5ADoPRQinDroyEBAQEBAQEBAQEBAQEBAQEBAQEBAQEBAQEBAQEHD2uqa2lp5nUccb3tie4F8jmuDwNMjAwh5tmOrhqAOtwGju/2aGAU7cxD5ZLySScy97/ABOcXHV178z0AVljEd0qUZCAgICAgICAgICAgICAgICAgICAgICAgICAgICAgICAgICAgICAgICAgICAgICAgICAgICAgICAgICAgICAgICAgICAgICAgICAgICAgICAgICAgICAgIC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“Debug tools” or “Debugger”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Single step</a:t>
            </a:r>
          </a:p>
          <a:p>
            <a:pPr>
              <a:buNone/>
            </a:pPr>
            <a:r>
              <a:rPr lang="en-GB" dirty="0" smtClean="0"/>
              <a:t>(where the program is executed one statement at a time – performs a ‘step through’</a:t>
            </a:r>
          </a:p>
          <a:p>
            <a:r>
              <a:rPr lang="en-GB" dirty="0" err="1" smtClean="0"/>
              <a:t>Setbreak</a:t>
            </a:r>
            <a:r>
              <a:rPr lang="en-GB" dirty="0" smtClean="0"/>
              <a:t> points</a:t>
            </a:r>
          </a:p>
          <a:p>
            <a:pPr>
              <a:buNone/>
            </a:pPr>
            <a:r>
              <a:rPr lang="en-GB" dirty="0" smtClean="0"/>
              <a:t>(Positions in the program when its halted and variables can be checked to locate logic errors)</a:t>
            </a:r>
          </a:p>
          <a:p>
            <a:r>
              <a:rPr lang="en-GB" dirty="0" smtClean="0"/>
              <a:t>Watchers</a:t>
            </a:r>
          </a:p>
          <a:p>
            <a:pPr>
              <a:buNone/>
            </a:pPr>
            <a:r>
              <a:rPr lang="en-GB" dirty="0" smtClean="0"/>
              <a:t>(Allow a programmer to watch for certain events such as variables changing) </a:t>
            </a:r>
            <a:endParaRPr lang="en-GB" dirty="0"/>
          </a:p>
        </p:txBody>
      </p:sp>
      <p:pic>
        <p:nvPicPr>
          <p:cNvPr id="3074" name="Picture 2" descr="http://capegazette.villagesoup.com/media/Common/13/52/873180/anti%2520bed%2520bu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0"/>
            <a:ext cx="1670586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Debugger in Python</a:t>
            </a:r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l="11513" r="64272" b="74845"/>
          <a:stretch>
            <a:fillRect/>
          </a:stretch>
        </p:blipFill>
        <p:spPr bwMode="auto">
          <a:xfrm>
            <a:off x="539552" y="1700808"/>
            <a:ext cx="532356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best way to </a:t>
            </a:r>
            <a:r>
              <a:rPr lang="en-GB" dirty="0" smtClean="0"/>
              <a:t>learn about it...is to use it. </a:t>
            </a:r>
            <a:r>
              <a:rPr lang="en-GB" dirty="0" smtClean="0"/>
              <a:t>Your task: Over to you...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Take some of your </a:t>
            </a:r>
            <a:r>
              <a:rPr lang="en-GB" dirty="0" smtClean="0"/>
              <a:t>programs and use the debugger (rock, paper, scissors game?)</a:t>
            </a:r>
          </a:p>
          <a:p>
            <a:endParaRPr lang="en-GB" dirty="0" smtClean="0"/>
          </a:p>
          <a:p>
            <a:r>
              <a:rPr lang="en-GB" dirty="0" smtClean="0"/>
              <a:t>Then take an old program you have made (sabotage it and look at how it might pick it up)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next lesson (Tuesday)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Quick recap </a:t>
            </a:r>
            <a:r>
              <a:rPr lang="en-GB" dirty="0" smtClean="0"/>
              <a:t>– </a:t>
            </a:r>
            <a:r>
              <a:rPr lang="en-GB" dirty="0" smtClean="0"/>
              <a:t>Error handling </a:t>
            </a:r>
            <a:r>
              <a:rPr lang="en-GB" dirty="0" smtClean="0"/>
              <a:t>keywords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Syntax</a:t>
            </a:r>
          </a:p>
          <a:p>
            <a:pPr>
              <a:buNone/>
            </a:pPr>
            <a:r>
              <a:rPr lang="en-GB" dirty="0" smtClean="0"/>
              <a:t>Run time</a:t>
            </a:r>
          </a:p>
          <a:p>
            <a:pPr>
              <a:buNone/>
            </a:pPr>
            <a:r>
              <a:rPr lang="en-GB" dirty="0" smtClean="0"/>
              <a:t>Logic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Trace 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technique used to test algorithms to see if any logic errors occur when the algorithm is processed.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1259632" y="3861048"/>
            <a:ext cx="66972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Testing for logic errors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3861048"/>
          <a:ext cx="8280920" cy="2664298"/>
        </p:xfrm>
        <a:graphic>
          <a:graphicData uri="http://schemas.openxmlformats.org/drawingml/2006/table">
            <a:tbl>
              <a:tblPr/>
              <a:tblGrid>
                <a:gridCol w="2069842"/>
                <a:gridCol w="2069842"/>
                <a:gridCol w="2070618"/>
                <a:gridCol w="2070618"/>
              </a:tblGrid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latin typeface="Arial"/>
                          <a:ea typeface="Times New Roman"/>
                          <a:cs typeface="Times New Roman"/>
                        </a:rPr>
                        <a:t>next</a:t>
                      </a:r>
                      <a:endParaRPr lang="en-GB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  <a:cs typeface="Times New Roman"/>
                        </a:rPr>
                        <a:t>number1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  <a:cs typeface="Times New Roman"/>
                        </a:rPr>
                        <a:t>number2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>
                          <a:latin typeface="Arial"/>
                          <a:ea typeface="Times New Roman"/>
                          <a:cs typeface="Times New Roman"/>
                        </a:rPr>
                        <a:t>number3</a:t>
                      </a:r>
                      <a:endParaRPr lang="en-GB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124744"/>
            <a:ext cx="563487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next in range(1,10,2):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number1 = next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number2 = next * next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number3 = next / 2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Line Callout 2 5"/>
          <p:cNvSpPr/>
          <p:nvPr/>
        </p:nvSpPr>
        <p:spPr>
          <a:xfrm>
            <a:off x="6444208" y="620688"/>
            <a:ext cx="2448272" cy="122413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6729"/>
              <a:gd name="adj6" fmla="val -403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Are you happy with this function?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3933056"/>
          <a:ext cx="8280920" cy="2283684"/>
        </p:xfrm>
        <a:graphic>
          <a:graphicData uri="http://schemas.openxmlformats.org/drawingml/2006/table">
            <a:tbl>
              <a:tblPr/>
              <a:tblGrid>
                <a:gridCol w="2069842"/>
                <a:gridCol w="2069842"/>
                <a:gridCol w="2070618"/>
                <a:gridCol w="2070618"/>
              </a:tblGrid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latin typeface="Arial"/>
                          <a:ea typeface="Calibri"/>
                          <a:cs typeface="Times New Roman"/>
                        </a:rPr>
                        <a:t>next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>
                          <a:latin typeface="Arial"/>
                          <a:ea typeface="Calibri"/>
                          <a:cs typeface="Times New Roman"/>
                        </a:rPr>
                        <a:t>number1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>
                          <a:latin typeface="Arial"/>
                          <a:ea typeface="Calibri"/>
                          <a:cs typeface="Times New Roman"/>
                        </a:rPr>
                        <a:t>number2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>
                          <a:latin typeface="Arial"/>
                          <a:ea typeface="Calibri"/>
                          <a:cs typeface="Times New Roman"/>
                        </a:rPr>
                        <a:t>number3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0.5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1.5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2.5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49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3.5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latin typeface="Arial"/>
                          <a:ea typeface="Calibri"/>
                          <a:cs typeface="Times New Roman"/>
                        </a:rPr>
                        <a:t>81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latin typeface="Arial"/>
                          <a:ea typeface="Calibri"/>
                          <a:cs typeface="Times New Roman"/>
                        </a:rPr>
                        <a:t>4.5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124744"/>
            <a:ext cx="563487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next in range(1,10,2):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number1 = next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number2 = next * next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number3 = next / 2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 = 3</a:t>
            </a:r>
          </a:p>
          <a:p>
            <a:pPr>
              <a:buNone/>
            </a:pPr>
            <a:r>
              <a:rPr lang="en-GB" dirty="0" smtClean="0"/>
              <a:t>B = 3</a:t>
            </a:r>
          </a:p>
          <a:p>
            <a:pPr>
              <a:buNone/>
            </a:pPr>
            <a:r>
              <a:rPr lang="en-GB" dirty="0" smtClean="0"/>
              <a:t>For C = 1 to 4</a:t>
            </a:r>
          </a:p>
          <a:p>
            <a:pPr>
              <a:buNone/>
            </a:pPr>
            <a:r>
              <a:rPr lang="en-GB" dirty="0" smtClean="0"/>
              <a:t>B = B*C</a:t>
            </a:r>
          </a:p>
          <a:p>
            <a:pPr>
              <a:buNone/>
            </a:pPr>
            <a:r>
              <a:rPr lang="en-GB" dirty="0" smtClean="0"/>
              <a:t>A = A+C</a:t>
            </a:r>
          </a:p>
          <a:p>
            <a:pPr>
              <a:buNone/>
            </a:pPr>
            <a:r>
              <a:rPr lang="en-GB" dirty="0" smtClean="0"/>
              <a:t>Next C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75856" y="1397000"/>
          <a:ext cx="4344144" cy="467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048"/>
                <a:gridCol w="1448048"/>
                <a:gridCol w="1448048"/>
              </a:tblGrid>
              <a:tr h="591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4054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4054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4054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4054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(</a:t>
            </a:r>
            <a:r>
              <a:rPr lang="en-GB" dirty="0" err="1" smtClean="0"/>
              <a:t>Psueudocode</a:t>
            </a:r>
            <a:r>
              <a:rPr lang="en-GB" dirty="0" smtClean="0"/>
              <a:t>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 = 3</a:t>
            </a:r>
          </a:p>
          <a:p>
            <a:pPr>
              <a:buNone/>
            </a:pPr>
            <a:r>
              <a:rPr lang="en-GB" dirty="0" smtClean="0"/>
              <a:t>B = 3</a:t>
            </a:r>
          </a:p>
          <a:p>
            <a:pPr>
              <a:buNone/>
            </a:pPr>
            <a:r>
              <a:rPr lang="en-GB" dirty="0" smtClean="0"/>
              <a:t>For C = 1 to 4</a:t>
            </a:r>
          </a:p>
          <a:p>
            <a:pPr>
              <a:buNone/>
            </a:pPr>
            <a:r>
              <a:rPr lang="en-GB" dirty="0" smtClean="0"/>
              <a:t>B = B*C</a:t>
            </a:r>
          </a:p>
          <a:p>
            <a:pPr>
              <a:buNone/>
            </a:pPr>
            <a:r>
              <a:rPr lang="en-GB" dirty="0" smtClean="0"/>
              <a:t>A = A+C</a:t>
            </a:r>
          </a:p>
          <a:p>
            <a:pPr>
              <a:buNone/>
            </a:pPr>
            <a:r>
              <a:rPr lang="en-GB" dirty="0" smtClean="0"/>
              <a:t>Next C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75856" y="1397000"/>
          <a:ext cx="4344144" cy="467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048"/>
                <a:gridCol w="1448048"/>
                <a:gridCol w="1448048"/>
              </a:tblGrid>
              <a:tr h="591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405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405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405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4054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3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19872" y="1628800"/>
          <a:ext cx="4968552" cy="4886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138"/>
                <a:gridCol w="1242138"/>
                <a:gridCol w="1242138"/>
                <a:gridCol w="1242138"/>
              </a:tblGrid>
              <a:tr h="4072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Line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7544" y="1628800"/>
          <a:ext cx="2448272" cy="5157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2016224"/>
              </a:tblGrid>
              <a:tr h="405793">
                <a:tc gridSpan="2">
                  <a:txBody>
                    <a:bodyPr/>
                    <a:lstStyle/>
                    <a:p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Pseudocode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A=4      B=7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Input 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Input B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If A=B Then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B</a:t>
                      </a:r>
                      <a:r>
                        <a:rPr lang="en-GB" baseline="0" dirty="0" smtClean="0"/>
                        <a:t> = 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Else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While</a:t>
                      </a:r>
                      <a:r>
                        <a:rPr lang="en-GB" baseline="0" dirty="0" smtClean="0"/>
                        <a:t> B&gt;A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B=B-A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End While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A</a:t>
                      </a:r>
                      <a:r>
                        <a:rPr lang="en-GB" baseline="0" dirty="0" smtClean="0"/>
                        <a:t> = B + 5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3464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End IF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3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19872" y="1628800"/>
          <a:ext cx="5224096" cy="4886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024"/>
                <a:gridCol w="1306024"/>
                <a:gridCol w="968972"/>
                <a:gridCol w="1643076"/>
              </a:tblGrid>
              <a:tr h="4072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Variable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Line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</a:t>
                      </a:r>
                      <a:endParaRPr lang="en-GB" dirty="0"/>
                    </a:p>
                  </a:txBody>
                  <a:tcPr/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False: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goto</a:t>
                      </a:r>
                      <a:r>
                        <a:rPr lang="en-GB" baseline="0" dirty="0" smtClean="0"/>
                        <a:t> 6</a:t>
                      </a:r>
                      <a:endParaRPr lang="en-GB" dirty="0"/>
                    </a:p>
                  </a:txBody>
                  <a:tcPr/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True:</a:t>
                      </a:r>
                      <a:r>
                        <a:rPr lang="en-GB" baseline="0" dirty="0" smtClean="0"/>
                        <a:t> continue</a:t>
                      </a:r>
                      <a:endParaRPr lang="en-GB" dirty="0"/>
                    </a:p>
                  </a:txBody>
                  <a:tcPr/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7219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7544" y="1628800"/>
          <a:ext cx="2448272" cy="5157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2016224"/>
              </a:tblGrid>
              <a:tr h="405793">
                <a:tc gridSpan="2">
                  <a:txBody>
                    <a:bodyPr/>
                    <a:lstStyle/>
                    <a:p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Pseudocode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A=4      B=7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Input 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Input B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If A=B Then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B</a:t>
                      </a:r>
                      <a:r>
                        <a:rPr lang="en-GB" baseline="0" dirty="0" smtClean="0"/>
                        <a:t> = 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Else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While</a:t>
                      </a:r>
                      <a:r>
                        <a:rPr lang="en-GB" baseline="0" dirty="0" smtClean="0"/>
                        <a:t> B&gt;A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B=B-A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End While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793"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A</a:t>
                      </a:r>
                      <a:r>
                        <a:rPr lang="en-GB" baseline="0" dirty="0" smtClean="0"/>
                        <a:t> = B + 5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3464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End IF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578</Words>
  <Application>Microsoft Office PowerPoint</Application>
  <PresentationFormat>On-screen Show (4:3)</PresentationFormat>
  <Paragraphs>228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Lesson Outcomes</vt:lpstr>
      <vt:lpstr>Quick recap – Error handling keywords</vt:lpstr>
      <vt:lpstr>Trace Table</vt:lpstr>
      <vt:lpstr>Example 1</vt:lpstr>
      <vt:lpstr>Example 1</vt:lpstr>
      <vt:lpstr>Example 2</vt:lpstr>
      <vt:lpstr>Example 2</vt:lpstr>
      <vt:lpstr>Example 3</vt:lpstr>
      <vt:lpstr>Example 3</vt:lpstr>
      <vt:lpstr> Break....</vt:lpstr>
      <vt:lpstr>Bugs can be hard to find...</vt:lpstr>
      <vt:lpstr>“Debug tools” or “Debugger”</vt:lpstr>
      <vt:lpstr>Debugger in Python</vt:lpstr>
      <vt:lpstr>The best way to learn about it...is to use it. Your task: Over to you...</vt:lpstr>
      <vt:lpstr>Homework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mhadley</dc:creator>
  <cp:lastModifiedBy>mhadley</cp:lastModifiedBy>
  <cp:revision>6</cp:revision>
  <dcterms:created xsi:type="dcterms:W3CDTF">2013-12-02T16:11:51Z</dcterms:created>
  <dcterms:modified xsi:type="dcterms:W3CDTF">2013-12-06T07:04:43Z</dcterms:modified>
</cp:coreProperties>
</file>