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8" r:id="rId2"/>
    <p:sldId id="297" r:id="rId3"/>
    <p:sldId id="256" r:id="rId4"/>
    <p:sldId id="258" r:id="rId5"/>
    <p:sldId id="301" r:id="rId6"/>
    <p:sldId id="300" r:id="rId7"/>
    <p:sldId id="276" r:id="rId8"/>
    <p:sldId id="298" r:id="rId9"/>
    <p:sldId id="289" r:id="rId10"/>
    <p:sldId id="302" r:id="rId11"/>
    <p:sldId id="290" r:id="rId12"/>
    <p:sldId id="291" r:id="rId13"/>
    <p:sldId id="299" r:id="rId14"/>
    <p:sldId id="295" r:id="rId15"/>
    <p:sldId id="29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82226" autoAdjust="0"/>
  </p:normalViewPr>
  <p:slideViewPr>
    <p:cSldViewPr>
      <p:cViewPr>
        <p:scale>
          <a:sx n="60" d="100"/>
          <a:sy n="60" d="100"/>
        </p:scale>
        <p:origin x="-141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817B2-06A6-45F7-A568-07C8B6F070B0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58CB9-8CAC-42F2-87E8-5E88EAEA8C7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vtek.fi/~jaanah/IntroC/DBeech/3gl_flow.htm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 loop – looping</a:t>
            </a:r>
            <a:r>
              <a:rPr lang="en-GB" baseline="0" dirty="0" smtClean="0"/>
              <a:t> through words or lists performing tasks on each</a:t>
            </a:r>
          </a:p>
          <a:p>
            <a:r>
              <a:rPr lang="en-GB" baseline="0" dirty="0" smtClean="0"/>
              <a:t>IF, THEN ELSE statement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would you call this?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Can you tell me the story of what is happening in this flow chart...?</a:t>
            </a:r>
          </a:p>
          <a:p>
            <a:endParaRPr lang="en-GB" dirty="0" smtClean="0"/>
          </a:p>
          <a:p>
            <a:r>
              <a:rPr lang="en-GB" dirty="0" smtClean="0"/>
              <a:t>Label</a:t>
            </a:r>
            <a:r>
              <a:rPr lang="en-GB" baseline="0" dirty="0" smtClean="0"/>
              <a:t>: Selection, Iteration, Sequence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Input</a:t>
            </a:r>
            <a:r>
              <a:rPr lang="en-GB" baseline="0" dirty="0" smtClean="0"/>
              <a:t> and output</a:t>
            </a:r>
          </a:p>
          <a:p>
            <a:endParaRPr lang="en-GB" baseline="0" dirty="0" smtClean="0"/>
          </a:p>
          <a:p>
            <a:r>
              <a:rPr lang="en-GB" dirty="0" smtClean="0">
                <a:hlinkClick r:id="rId3"/>
              </a:rPr>
              <a:t>http://users.evtek.fi/~jaanah/IntroC/DBeech/3gl_flow.htm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Input</a:t>
            </a:r>
            <a:r>
              <a:rPr lang="en-GB" baseline="0" dirty="0" smtClean="0"/>
              <a:t> and output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1F8C3-751F-4A05-8F24-217DF6CEA71F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5688632"/>
          </a:xfrm>
        </p:spPr>
        <p:txBody>
          <a:bodyPr/>
          <a:lstStyle/>
          <a:p>
            <a:r>
              <a:rPr lang="en-GB" dirty="0" smtClean="0"/>
              <a:t>starter...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 Control Flowcharts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604664"/>
          </a:xfrm>
        </p:spPr>
        <p:txBody>
          <a:bodyPr/>
          <a:lstStyle/>
          <a:p>
            <a:r>
              <a:rPr lang="en-GB" dirty="0" smtClean="0"/>
              <a:t>Introducing a new block</a:t>
            </a:r>
            <a:endParaRPr lang="en-GB" dirty="0"/>
          </a:p>
        </p:txBody>
      </p:sp>
      <p:sp>
        <p:nvSpPr>
          <p:cNvPr id="4" name="Flowchart: Data 3"/>
          <p:cNvSpPr/>
          <p:nvPr/>
        </p:nvSpPr>
        <p:spPr>
          <a:xfrm>
            <a:off x="1187624" y="3429000"/>
            <a:ext cx="5940152" cy="1800200"/>
          </a:xfrm>
          <a:prstGeom prst="flowChartInputOutpu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>
            <a:stCxn id="4" idx="4"/>
          </p:cNvCxnSpPr>
          <p:nvPr/>
        </p:nvCxnSpPr>
        <p:spPr>
          <a:xfrm rot="5400000">
            <a:off x="3608766" y="5760386"/>
            <a:ext cx="1080120" cy="177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3608766" y="2880066"/>
            <a:ext cx="1080120" cy="177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Block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the building blocks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27584" y="3501008"/>
            <a:ext cx="93610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971600" y="4437112"/>
            <a:ext cx="936104" cy="936104"/>
          </a:xfrm>
          <a:prstGeom prst="rec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99592" y="5373216"/>
            <a:ext cx="936104" cy="936104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395536" y="6309320"/>
            <a:ext cx="30963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99592" y="2564904"/>
            <a:ext cx="936104" cy="936104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131840" y="2492896"/>
            <a:ext cx="18002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 smtClean="0"/>
              <a:t>IF (Pay &lt; £10K)</a:t>
            </a:r>
          </a:p>
          <a:p>
            <a:r>
              <a:rPr lang="en-GB" dirty="0" smtClean="0"/>
              <a:t>     Tax Rate = 0%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796136" y="1772816"/>
            <a:ext cx="2880320" cy="92333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Enclosed structures between key words such as an IF statement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11960" y="3140968"/>
            <a:ext cx="2016224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 smtClean="0"/>
              <a:t>IF (Pay &gt; £40K)</a:t>
            </a:r>
          </a:p>
          <a:p>
            <a:r>
              <a:rPr lang="en-GB" dirty="0" smtClean="0"/>
              <a:t>    Tax Rate = 40%</a:t>
            </a:r>
          </a:p>
          <a:p>
            <a:r>
              <a:rPr lang="en-GB" dirty="0" smtClean="0"/>
              <a:t>ELSE</a:t>
            </a:r>
          </a:p>
          <a:p>
            <a:r>
              <a:rPr lang="en-GB" dirty="0" smtClean="0"/>
              <a:t>    Tax Rate = 20%</a:t>
            </a:r>
          </a:p>
          <a:p>
            <a:r>
              <a:rPr lang="en-GB" dirty="0" smtClean="0"/>
              <a:t>END IF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5004048" y="4627002"/>
            <a:ext cx="3222104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 smtClean="0"/>
              <a:t>CASE Pay OF</a:t>
            </a:r>
          </a:p>
          <a:p>
            <a:r>
              <a:rPr lang="en-GB" dirty="0" smtClean="0"/>
              <a:t>    &lt;£10: THEN Tax Rate = 0%</a:t>
            </a:r>
          </a:p>
          <a:p>
            <a:r>
              <a:rPr lang="en-GB" dirty="0" smtClean="0"/>
              <a:t>    &lt;£40: THEN Tax Rate = 20%</a:t>
            </a:r>
          </a:p>
          <a:p>
            <a:r>
              <a:rPr lang="en-GB" dirty="0" smtClean="0"/>
              <a:t>    &lt;£150: THEN  Tax Rate = 40%</a:t>
            </a:r>
          </a:p>
          <a:p>
            <a:r>
              <a:rPr lang="en-GB" dirty="0" smtClean="0"/>
              <a:t>    &gt;£150: THEN Tax Rate = 50%</a:t>
            </a:r>
          </a:p>
          <a:p>
            <a:r>
              <a:rPr lang="en-GB" dirty="0" smtClean="0"/>
              <a:t>END CASE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Down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does this mean?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Iteration in another context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31640" y="3212976"/>
            <a:ext cx="6400800" cy="1752600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QUICK TASK! - Using </a:t>
            </a:r>
            <a:r>
              <a:rPr lang="en-GB" dirty="0" smtClean="0"/>
              <a:t>loops in Scratch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2836912"/>
          </a:xfrm>
        </p:spPr>
        <p:txBody>
          <a:bodyPr/>
          <a:lstStyle/>
          <a:p>
            <a:r>
              <a:rPr lang="en-GB" dirty="0" smtClean="0"/>
              <a:t>Open scratch </a:t>
            </a:r>
            <a:r>
              <a:rPr lang="en-GB" dirty="0" smtClean="0"/>
              <a:t>–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Create a loop for a shape that will move until it reaches something (such as bump int</a:t>
            </a:r>
            <a:r>
              <a:rPr lang="en-GB" dirty="0" smtClean="0"/>
              <a:t>o something)  or fulfils some condition.</a:t>
            </a:r>
            <a:endParaRPr lang="en-GB" dirty="0" smtClean="0"/>
          </a:p>
        </p:txBody>
      </p:sp>
      <p:sp>
        <p:nvSpPr>
          <p:cNvPr id="4" name="Oval 3"/>
          <p:cNvSpPr/>
          <p:nvPr/>
        </p:nvSpPr>
        <p:spPr>
          <a:xfrm>
            <a:off x="467544" y="5157192"/>
            <a:ext cx="1224136" cy="11521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15616" y="5733256"/>
            <a:ext cx="46805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444208" y="5229200"/>
            <a:ext cx="93610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5004842" y="4940374"/>
            <a:ext cx="15841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 challenge: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Rock, paper, </a:t>
            </a:r>
            <a:r>
              <a:rPr lang="en-GB" dirty="0" smtClean="0"/>
              <a:t>scissors.</a:t>
            </a:r>
          </a:p>
          <a:p>
            <a:endParaRPr lang="en-GB" dirty="0" smtClean="0"/>
          </a:p>
          <a:p>
            <a:r>
              <a:rPr lang="en-GB" dirty="0" smtClean="0"/>
              <a:t>Produce a flow chart and </a:t>
            </a:r>
            <a:r>
              <a:rPr lang="en-GB" dirty="0" err="1" smtClean="0"/>
              <a:t>psuedocode</a:t>
            </a:r>
            <a:r>
              <a:rPr lang="en-GB" dirty="0" smtClean="0"/>
              <a:t> for a game of Rock, Paper scissors.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 flow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Come up with an example (programming) of when you might use the following building blocks: What would it do?</a:t>
            </a:r>
          </a:p>
          <a:p>
            <a:endParaRPr lang="en-GB" dirty="0" smtClean="0"/>
          </a:p>
          <a:p>
            <a:r>
              <a:rPr lang="en-GB" dirty="0" smtClean="0"/>
              <a:t>FOR loop</a:t>
            </a:r>
          </a:p>
          <a:p>
            <a:r>
              <a:rPr lang="en-GB" dirty="0" smtClean="0"/>
              <a:t>IF, THEN, ELSE</a:t>
            </a:r>
          </a:p>
          <a:p>
            <a:r>
              <a:rPr lang="en-GB" dirty="0" smtClean="0"/>
              <a:t>WHILE LOOP</a:t>
            </a:r>
          </a:p>
          <a:p>
            <a:r>
              <a:rPr lang="en-GB" dirty="0" smtClean="0"/>
              <a:t>Iteration, repetition, loop</a:t>
            </a:r>
          </a:p>
          <a:p>
            <a:r>
              <a:rPr lang="en-GB" dirty="0" smtClean="0"/>
              <a:t>Selection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3.1.3 Program Flow control_4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Structured programming – </a:t>
            </a:r>
          </a:p>
          <a:p>
            <a:r>
              <a:rPr lang="en-GB" u="sng" dirty="0" smtClean="0"/>
              <a:t>Flowcharts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Understand how problems can be broken down into smaller problems and how these steps can be represented by the use of devices such as flowcharts + structure </a:t>
            </a:r>
            <a:r>
              <a:rPr lang="en-GB" dirty="0" smtClean="0"/>
              <a:t>diagrams</a:t>
            </a:r>
          </a:p>
          <a:p>
            <a:r>
              <a:rPr lang="en-GB" dirty="0" smtClean="0"/>
              <a:t>Be able to read and interpret a flow chart.</a:t>
            </a:r>
          </a:p>
          <a:p>
            <a:r>
              <a:rPr lang="en-GB" dirty="0" smtClean="0"/>
              <a:t>Be able to explain the meaning of: Block, derived, top down design.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GB" dirty="0" smtClean="0"/>
              <a:t>Warm up...tell me a story</a:t>
            </a:r>
            <a:endParaRPr lang="en-GB" dirty="0"/>
          </a:p>
        </p:txBody>
      </p:sp>
      <p:sp>
        <p:nvSpPr>
          <p:cNvPr id="4" name="Flowchart: Decision 3"/>
          <p:cNvSpPr/>
          <p:nvPr/>
        </p:nvSpPr>
        <p:spPr>
          <a:xfrm>
            <a:off x="1043608" y="3861048"/>
            <a:ext cx="3600400" cy="22322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!=10 ?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1691680" y="2060848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?</a:t>
            </a:r>
            <a:endParaRPr lang="en-GB" sz="4800" dirty="0"/>
          </a:p>
        </p:txBody>
      </p:sp>
      <p:cxnSp>
        <p:nvCxnSpPr>
          <p:cNvPr id="6" name="Straight Arrow Connector 5"/>
          <p:cNvCxnSpPr>
            <a:endCxn id="5" idx="0"/>
          </p:cNvCxnSpPr>
          <p:nvPr/>
        </p:nvCxnSpPr>
        <p:spPr>
          <a:xfrm rot="5400000">
            <a:off x="2447764" y="1664804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2"/>
          </p:cNvCxnSpPr>
          <p:nvPr/>
        </p:nvCxnSpPr>
        <p:spPr>
          <a:xfrm rot="5400000">
            <a:off x="2483768" y="3501008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V="1">
            <a:off x="4046426" y="3306502"/>
            <a:ext cx="33569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484562" y="6452542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3"/>
          </p:cNvCxnSpPr>
          <p:nvPr/>
        </p:nvCxnSpPr>
        <p:spPr>
          <a:xfrm>
            <a:off x="4644008" y="4977172"/>
            <a:ext cx="1080120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2843808" y="1628800"/>
            <a:ext cx="28803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16016" y="46531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true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915816" y="62373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false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GB" dirty="0" smtClean="0"/>
              <a:t>Warm up...tell me a story</a:t>
            </a:r>
            <a:endParaRPr lang="en-GB" dirty="0"/>
          </a:p>
        </p:txBody>
      </p:sp>
      <p:sp>
        <p:nvSpPr>
          <p:cNvPr id="4" name="Flowchart: Decision 3"/>
          <p:cNvSpPr/>
          <p:nvPr/>
        </p:nvSpPr>
        <p:spPr>
          <a:xfrm>
            <a:off x="1043608" y="3212976"/>
            <a:ext cx="1800200" cy="111612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-539774" y="3645818"/>
            <a:ext cx="4968552" cy="704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3096630" y="4112282"/>
            <a:ext cx="32403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139952" y="2492896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Decision 21"/>
          <p:cNvSpPr/>
          <p:nvPr/>
        </p:nvSpPr>
        <p:spPr>
          <a:xfrm>
            <a:off x="1043608" y="1988840"/>
            <a:ext cx="1800200" cy="111612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/>
          </a:p>
        </p:txBody>
      </p:sp>
      <p:sp>
        <p:nvSpPr>
          <p:cNvPr id="23" name="Flowchart: Decision 22"/>
          <p:cNvSpPr/>
          <p:nvPr/>
        </p:nvSpPr>
        <p:spPr>
          <a:xfrm>
            <a:off x="1043608" y="4437112"/>
            <a:ext cx="1800200" cy="111612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/>
          </a:p>
        </p:txBody>
      </p:sp>
      <p:sp>
        <p:nvSpPr>
          <p:cNvPr id="25" name="Rectangle 24"/>
          <p:cNvSpPr/>
          <p:nvPr/>
        </p:nvSpPr>
        <p:spPr>
          <a:xfrm>
            <a:off x="3275856" y="3429000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43808" y="4995174"/>
            <a:ext cx="1872208" cy="18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275856" y="4653136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843808" y="2546902"/>
            <a:ext cx="432048" cy="18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275856" y="2204864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843808" y="3717032"/>
            <a:ext cx="1872208" cy="73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1979712" y="5733256"/>
            <a:ext cx="27363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5589240"/>
            <a:ext cx="3898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is this?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0688"/>
            <a:ext cx="352622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Task 1</a:t>
            </a:r>
          </a:p>
          <a:p>
            <a:pPr algn="ctr"/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Can you read</a:t>
            </a:r>
          </a:p>
          <a:p>
            <a:pPr algn="ctr"/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 flow chart?</a:t>
            </a:r>
            <a:endParaRPr 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38090" t="23265" r="32969" b="10586"/>
          <a:stretch>
            <a:fillRect/>
          </a:stretch>
        </p:blipFill>
        <p:spPr bwMode="auto">
          <a:xfrm>
            <a:off x="4788024" y="692696"/>
            <a:ext cx="3528392" cy="50405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</a:t>
            </a:r>
            <a:r>
              <a:rPr lang="en-GB" dirty="0" err="1" smtClean="0"/>
              <a:t>Vocab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other terms that you may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Nested constructs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604664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Sometimes you have to use constructs together</a:t>
            </a:r>
            <a:endParaRPr lang="en-GB" dirty="0"/>
          </a:p>
        </p:txBody>
      </p:sp>
      <p:pic>
        <p:nvPicPr>
          <p:cNvPr id="17410" name="Picture 2" descr="http://users.evtek.fi/~jaanah/IntroC/DBeech/images/3gl_flow_nest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492896"/>
            <a:ext cx="2524125" cy="3905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5756</TotalTime>
  <Words>397</Words>
  <Application>Microsoft Office PowerPoint</Application>
  <PresentationFormat>On-screen Show (4:3)</PresentationFormat>
  <Paragraphs>78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starter...  </vt:lpstr>
      <vt:lpstr>Program flow control</vt:lpstr>
      <vt:lpstr>3.1.3 Program Flow control_4</vt:lpstr>
      <vt:lpstr>Lesson outcomes</vt:lpstr>
      <vt:lpstr>Warm up...tell me a story</vt:lpstr>
      <vt:lpstr>Warm up...tell me a story</vt:lpstr>
      <vt:lpstr>Slide 7</vt:lpstr>
      <vt:lpstr>Some Vocab:</vt:lpstr>
      <vt:lpstr>Nested constructs</vt:lpstr>
      <vt:lpstr>Program Control Flowcharts</vt:lpstr>
      <vt:lpstr>Block structure</vt:lpstr>
      <vt:lpstr>Top Down Design</vt:lpstr>
      <vt:lpstr>Iteration in another context</vt:lpstr>
      <vt:lpstr>QUICK TASK! - Using loops in Scratch</vt:lpstr>
      <vt:lpstr>Homework challenge: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3.1.3 Program Flow control</dc:title>
  <dc:creator>mhadley</dc:creator>
  <cp:lastModifiedBy>mhadley</cp:lastModifiedBy>
  <cp:revision>20</cp:revision>
  <dcterms:created xsi:type="dcterms:W3CDTF">2013-11-04T13:24:53Z</dcterms:created>
  <dcterms:modified xsi:type="dcterms:W3CDTF">2013-11-11T20:22:05Z</dcterms:modified>
</cp:coreProperties>
</file>